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60"/>
  </p:notesMasterIdLst>
  <p:handoutMasterIdLst>
    <p:handoutMasterId r:id="rId61"/>
  </p:handoutMasterIdLst>
  <p:sldIdLst>
    <p:sldId id="567" r:id="rId4"/>
    <p:sldId id="740" r:id="rId5"/>
    <p:sldId id="742" r:id="rId6"/>
    <p:sldId id="743" r:id="rId7"/>
    <p:sldId id="744" r:id="rId8"/>
    <p:sldId id="745" r:id="rId9"/>
    <p:sldId id="746" r:id="rId10"/>
    <p:sldId id="747" r:id="rId11"/>
    <p:sldId id="748" r:id="rId12"/>
    <p:sldId id="749" r:id="rId13"/>
    <p:sldId id="750" r:id="rId14"/>
    <p:sldId id="751" r:id="rId15"/>
    <p:sldId id="752" r:id="rId16"/>
    <p:sldId id="753" r:id="rId17"/>
    <p:sldId id="754" r:id="rId18"/>
    <p:sldId id="755" r:id="rId19"/>
    <p:sldId id="756" r:id="rId20"/>
    <p:sldId id="757" r:id="rId21"/>
    <p:sldId id="797" r:id="rId22"/>
    <p:sldId id="758" r:id="rId23"/>
    <p:sldId id="759" r:id="rId24"/>
    <p:sldId id="760" r:id="rId25"/>
    <p:sldId id="762" r:id="rId26"/>
    <p:sldId id="763" r:id="rId27"/>
    <p:sldId id="764" r:id="rId28"/>
    <p:sldId id="765" r:id="rId29"/>
    <p:sldId id="766" r:id="rId30"/>
    <p:sldId id="767" r:id="rId31"/>
    <p:sldId id="771" r:id="rId32"/>
    <p:sldId id="796" r:id="rId33"/>
    <p:sldId id="768" r:id="rId34"/>
    <p:sldId id="769" r:id="rId35"/>
    <p:sldId id="770" r:id="rId36"/>
    <p:sldId id="741" r:id="rId37"/>
    <p:sldId id="774" r:id="rId38"/>
    <p:sldId id="775" r:id="rId39"/>
    <p:sldId id="776" r:id="rId40"/>
    <p:sldId id="777" r:id="rId41"/>
    <p:sldId id="778" r:id="rId42"/>
    <p:sldId id="779" r:id="rId43"/>
    <p:sldId id="780" r:id="rId44"/>
    <p:sldId id="781" r:id="rId45"/>
    <p:sldId id="782" r:id="rId46"/>
    <p:sldId id="783" r:id="rId47"/>
    <p:sldId id="784" r:id="rId48"/>
    <p:sldId id="785" r:id="rId49"/>
    <p:sldId id="786" r:id="rId50"/>
    <p:sldId id="787" r:id="rId51"/>
    <p:sldId id="794" r:id="rId52"/>
    <p:sldId id="788" r:id="rId53"/>
    <p:sldId id="789" r:id="rId54"/>
    <p:sldId id="790" r:id="rId55"/>
    <p:sldId id="791" r:id="rId56"/>
    <p:sldId id="792" r:id="rId57"/>
    <p:sldId id="793" r:id="rId58"/>
    <p:sldId id="795" r:id="rId59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6535" autoAdjust="0"/>
  </p:normalViewPr>
  <p:slideViewPr>
    <p:cSldViewPr>
      <p:cViewPr varScale="1">
        <p:scale>
          <a:sx n="68" d="100"/>
          <a:sy n="68" d="100"/>
        </p:scale>
        <p:origin x="387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Midterm Results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Sheet1!$C$2:$E$7</c:f>
              <c:multiLvlStrCache>
                <c:ptCount val="6"/>
                <c:lvl>
                  <c:pt idx="0">
                    <c:v>&lt;=49</c:v>
                  </c:pt>
                  <c:pt idx="1">
                    <c:v>50~59</c:v>
                  </c:pt>
                  <c:pt idx="2">
                    <c:v>60~69</c:v>
                  </c:pt>
                  <c:pt idx="3">
                    <c:v>70~79</c:v>
                  </c:pt>
                  <c:pt idx="4">
                    <c:v>80~89</c:v>
                  </c:pt>
                  <c:pt idx="5">
                    <c:v>90~100</c:v>
                  </c:pt>
                </c:lvl>
                <c:lvl>
                  <c:pt idx="0">
                    <c:v>Distribution</c:v>
                  </c:pt>
                </c:lvl>
              </c:multiLvlStrCache>
            </c:multiLvl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54-4079-A60B-4F4A934DF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2627168"/>
        <c:axId val="578890568"/>
      </c:barChart>
      <c:catAx>
        <c:axId val="34262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890568"/>
        <c:crosses val="autoZero"/>
        <c:auto val="1"/>
        <c:lblAlgn val="ctr"/>
        <c:lblOffset val="100"/>
        <c:noMultiLvlLbl val="0"/>
      </c:catAx>
      <c:valAx>
        <c:axId val="578890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6271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07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02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9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312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46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69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05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2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72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777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978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029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702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220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104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677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434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057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1908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4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379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677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266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246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642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2247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989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210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4344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75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4971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669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8402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9084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92130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1323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948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4248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0494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8854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5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9760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303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2990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1055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343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9001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8170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53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39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6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4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86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6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Allocation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37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Step 1a. Nodes in an Interference Graph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60457" y="2313057"/>
            <a:ext cx="1367682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A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B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25472" y="2313057"/>
            <a:ext cx="1893467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C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A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D + C</a:t>
            </a:r>
          </a:p>
        </p:txBody>
      </p:sp>
      <p:cxnSp>
        <p:nvCxnSpPr>
          <p:cNvPr id="10" name="Straight Arrow Connector 9"/>
          <p:cNvCxnSpPr>
            <a:stCxn id="7" idx="2"/>
            <a:endCxn id="15" idx="0"/>
          </p:cNvCxnSpPr>
          <p:nvPr/>
        </p:nvCxnSpPr>
        <p:spPr>
          <a:xfrm rot="16200000" flipH="1">
            <a:off x="3804080" y="3092048"/>
            <a:ext cx="232827" cy="95239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15" idx="0"/>
          </p:cNvCxnSpPr>
          <p:nvPr/>
        </p:nvCxnSpPr>
        <p:spPr>
          <a:xfrm rot="5400000">
            <a:off x="4968034" y="2880484"/>
            <a:ext cx="232827" cy="137551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21110" y="1365647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…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A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757282" y="1668217"/>
            <a:ext cx="331857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921235" y="1462085"/>
            <a:ext cx="331857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81400" y="3684657"/>
            <a:ext cx="1630575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A = 2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4675257"/>
            <a:ext cx="1499128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= A    </a:t>
            </a:r>
          </a:p>
        </p:txBody>
      </p:sp>
      <p:cxnSp>
        <p:nvCxnSpPr>
          <p:cNvPr id="19" name="Straight Arrow Connector 18"/>
          <p:cNvCxnSpPr>
            <a:stCxn id="15" idx="2"/>
            <a:endCxn id="18" idx="0"/>
          </p:cNvCxnSpPr>
          <p:nvPr/>
        </p:nvCxnSpPr>
        <p:spPr>
          <a:xfrm rot="16200000" flipH="1">
            <a:off x="4655098" y="3780190"/>
            <a:ext cx="636657" cy="115347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2"/>
          </p:cNvCxnSpPr>
          <p:nvPr/>
        </p:nvCxnSpPr>
        <p:spPr>
          <a:xfrm rot="5400000">
            <a:off x="3513228" y="3725776"/>
            <a:ext cx="570637" cy="119628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34C08E2-EED8-4ACF-8D41-20D0807BD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3814505"/>
            <a:ext cx="1945446" cy="18428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BD3C30-A57E-4435-9231-EE50F7B0F4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0457" y="5599837"/>
            <a:ext cx="3350758" cy="80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5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Live Ranges and Merged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r>
              <a:rPr lang="en-US" sz="2600" b="1" dirty="0"/>
              <a:t>Motivation: to create an interference graph that is easier to color</a:t>
            </a:r>
          </a:p>
          <a:p>
            <a:pPr lvl="1"/>
            <a:r>
              <a:rPr lang="en-US" sz="2600" dirty="0"/>
              <a:t>Eliminate interference in a variable’s “dead” zones.</a:t>
            </a:r>
          </a:p>
          <a:p>
            <a:pPr lvl="1"/>
            <a:r>
              <a:rPr lang="en-US" sz="2600" dirty="0"/>
              <a:t>Increase flexibility in allocation: </a:t>
            </a:r>
          </a:p>
          <a:p>
            <a:pPr lvl="2"/>
            <a:r>
              <a:rPr lang="en-US" sz="2600" dirty="0"/>
              <a:t>can allocate same variable to different registers</a:t>
            </a:r>
          </a:p>
          <a:p>
            <a:r>
              <a:rPr lang="en-US" sz="2600" dirty="0"/>
              <a:t>A </a:t>
            </a:r>
            <a:r>
              <a:rPr lang="en-US" sz="2600" b="1" dirty="0">
                <a:solidFill>
                  <a:srgbClr val="0000FF"/>
                </a:solidFill>
              </a:rPr>
              <a:t>live range</a:t>
            </a:r>
            <a:r>
              <a:rPr lang="en-US" sz="2600" dirty="0"/>
              <a:t> consists of a definition and all the points in a program in which that definition is live. </a:t>
            </a:r>
          </a:p>
          <a:p>
            <a:pPr lvl="1"/>
            <a:r>
              <a:rPr lang="en-US" sz="2600" dirty="0"/>
              <a:t>How to compute a live range?</a:t>
            </a:r>
          </a:p>
          <a:p>
            <a:r>
              <a:rPr lang="en-US" sz="2600" dirty="0"/>
              <a:t>Two overlapping live ranges for the </a:t>
            </a:r>
            <a:r>
              <a:rPr lang="en-US" sz="2600" b="1" dirty="0">
                <a:solidFill>
                  <a:srgbClr val="0000FF"/>
                </a:solidFill>
              </a:rPr>
              <a:t>same</a:t>
            </a:r>
            <a:r>
              <a:rPr lang="en-US" sz="2600" dirty="0"/>
              <a:t> variable must be merged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849995" y="5540514"/>
            <a:ext cx="3169805" cy="1088886"/>
            <a:chOff x="2621395" y="4800600"/>
            <a:chExt cx="3169805" cy="1088886"/>
          </a:xfrm>
        </p:grpSpPr>
        <p:sp>
          <p:nvSpPr>
            <p:cNvPr id="7" name="TextBox 6"/>
            <p:cNvSpPr txBox="1"/>
            <p:nvPr/>
          </p:nvSpPr>
          <p:spPr>
            <a:xfrm>
              <a:off x="2621395" y="4800600"/>
              <a:ext cx="110479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 a = …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86410" y="4800600"/>
              <a:ext cx="110479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 a = … </a:t>
              </a:r>
            </a:p>
          </p:txBody>
        </p:sp>
        <p:cxnSp>
          <p:nvCxnSpPr>
            <p:cNvPr id="9" name="Straight Arrow Connector 8"/>
            <p:cNvCxnSpPr>
              <a:stCxn id="7" idx="2"/>
              <a:endCxn id="11" idx="0"/>
            </p:cNvCxnSpPr>
            <p:nvPr/>
          </p:nvCxnSpPr>
          <p:spPr>
            <a:xfrm rot="16200000" flipH="1">
              <a:off x="3506631" y="4821702"/>
              <a:ext cx="381000" cy="104668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2"/>
              <a:endCxn id="11" idx="0"/>
            </p:cNvCxnSpPr>
            <p:nvPr/>
          </p:nvCxnSpPr>
          <p:spPr>
            <a:xfrm rot="5400000">
              <a:off x="4539139" y="4835877"/>
              <a:ext cx="381000" cy="101833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733800" y="5535543"/>
              <a:ext cx="973343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… = 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48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4"/>
          <p:cNvGrpSpPr>
            <a:grpSpLocks/>
          </p:cNvGrpSpPr>
          <p:nvPr/>
        </p:nvGrpSpPr>
        <p:grpSpPr bwMode="auto">
          <a:xfrm>
            <a:off x="7086600" y="4191000"/>
            <a:ext cx="1417638" cy="685800"/>
            <a:chOff x="4512" y="2640"/>
            <a:chExt cx="893" cy="432"/>
          </a:xfrm>
        </p:grpSpPr>
        <p:sp>
          <p:nvSpPr>
            <p:cNvPr id="1121472" name="Oval 192"/>
            <p:cNvSpPr>
              <a:spLocks noChangeArrowheads="1"/>
            </p:cNvSpPr>
            <p:nvPr/>
          </p:nvSpPr>
          <p:spPr bwMode="auto">
            <a:xfrm>
              <a:off x="4512" y="2640"/>
              <a:ext cx="384" cy="432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21473" name="Text Box 193"/>
            <p:cNvSpPr txBox="1">
              <a:spLocks noChangeArrowheads="1"/>
            </p:cNvSpPr>
            <p:nvPr/>
          </p:nvSpPr>
          <p:spPr bwMode="auto">
            <a:xfrm>
              <a:off x="4944" y="2735"/>
              <a:ext cx="461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solidFill>
                    <a:srgbClr val="FF3399"/>
                  </a:solidFill>
                  <a:latin typeface="Calibri"/>
                </a:rPr>
                <a:t>Merge</a:t>
              </a:r>
            </a:p>
          </p:txBody>
        </p:sp>
      </p:grp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B482-879F-45DF-9309-6340CA52629E}" type="slidenum">
              <a:rPr lang="en-US"/>
              <a:pPr/>
              <a:t>12</a:t>
            </a:fld>
            <a:endParaRPr lang="en-US"/>
          </a:p>
        </p:txBody>
      </p:sp>
      <p:sp>
        <p:nvSpPr>
          <p:cNvPr id="112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(Revisited)</a:t>
            </a:r>
          </a:p>
        </p:txBody>
      </p:sp>
      <p:sp>
        <p:nvSpPr>
          <p:cNvPr id="1121289" name="Rectangle 9"/>
          <p:cNvSpPr>
            <a:spLocks noChangeArrowheads="1"/>
          </p:cNvSpPr>
          <p:nvPr/>
        </p:nvSpPr>
        <p:spPr bwMode="auto">
          <a:xfrm>
            <a:off x="4330700" y="43592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290" name="Rectangle 10"/>
          <p:cNvSpPr>
            <a:spLocks noChangeArrowheads="1"/>
          </p:cNvSpPr>
          <p:nvPr/>
        </p:nvSpPr>
        <p:spPr bwMode="auto">
          <a:xfrm>
            <a:off x="4826000" y="4625975"/>
            <a:ext cx="1588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01" name="Rectangle 21"/>
          <p:cNvSpPr>
            <a:spLocks noChangeArrowheads="1"/>
          </p:cNvSpPr>
          <p:nvPr/>
        </p:nvSpPr>
        <p:spPr bwMode="auto">
          <a:xfrm>
            <a:off x="4191000" y="43084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18" name="Rectangle 38"/>
          <p:cNvSpPr>
            <a:spLocks noChangeArrowheads="1"/>
          </p:cNvSpPr>
          <p:nvPr/>
        </p:nvSpPr>
        <p:spPr bwMode="auto">
          <a:xfrm>
            <a:off x="4229100" y="22653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19" name="Rectangle 39"/>
          <p:cNvSpPr>
            <a:spLocks noChangeArrowheads="1"/>
          </p:cNvSpPr>
          <p:nvPr/>
        </p:nvSpPr>
        <p:spPr bwMode="auto">
          <a:xfrm>
            <a:off x="3581400" y="25955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25" name="Rectangle 45"/>
          <p:cNvSpPr>
            <a:spLocks noChangeArrowheads="1"/>
          </p:cNvSpPr>
          <p:nvPr/>
        </p:nvSpPr>
        <p:spPr bwMode="auto">
          <a:xfrm>
            <a:off x="5041900" y="34448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26" name="Rectangle 46"/>
          <p:cNvSpPr>
            <a:spLocks noChangeArrowheads="1"/>
          </p:cNvSpPr>
          <p:nvPr/>
        </p:nvSpPr>
        <p:spPr bwMode="auto">
          <a:xfrm>
            <a:off x="4394200" y="37750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2" name="Rectangle 52"/>
          <p:cNvSpPr>
            <a:spLocks noChangeArrowheads="1"/>
          </p:cNvSpPr>
          <p:nvPr/>
        </p:nvSpPr>
        <p:spPr bwMode="auto">
          <a:xfrm>
            <a:off x="4254500" y="22653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3" name="Rectangle 53"/>
          <p:cNvSpPr>
            <a:spLocks noChangeArrowheads="1"/>
          </p:cNvSpPr>
          <p:nvPr/>
        </p:nvSpPr>
        <p:spPr bwMode="auto">
          <a:xfrm>
            <a:off x="4902200" y="25955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9" name="Rectangle 59"/>
          <p:cNvSpPr>
            <a:spLocks noChangeArrowheads="1"/>
          </p:cNvSpPr>
          <p:nvPr/>
        </p:nvSpPr>
        <p:spPr bwMode="auto">
          <a:xfrm>
            <a:off x="3467100" y="34448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40" name="Rectangle 60"/>
          <p:cNvSpPr>
            <a:spLocks noChangeArrowheads="1"/>
          </p:cNvSpPr>
          <p:nvPr/>
        </p:nvSpPr>
        <p:spPr bwMode="auto">
          <a:xfrm>
            <a:off x="4114800" y="37750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455" name="Text Box 175"/>
          <p:cNvSpPr txBox="1">
            <a:spLocks noChangeArrowheads="1"/>
          </p:cNvSpPr>
          <p:nvPr/>
        </p:nvSpPr>
        <p:spPr bwMode="auto">
          <a:xfrm>
            <a:off x="3733800" y="1528475"/>
            <a:ext cx="1160494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A = ...  (A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IF A </a:t>
            </a:r>
            <a:r>
              <a:rPr lang="en-US" sz="1600" dirty="0" err="1">
                <a:latin typeface="Calibri"/>
              </a:rPr>
              <a:t>goto</a:t>
            </a:r>
            <a:r>
              <a:rPr lang="en-US" sz="1600" dirty="0">
                <a:latin typeface="Calibri"/>
              </a:rPr>
              <a:t> L1</a:t>
            </a:r>
          </a:p>
        </p:txBody>
      </p:sp>
      <p:sp>
        <p:nvSpPr>
          <p:cNvPr id="1121456" name="Text Box 176"/>
          <p:cNvSpPr txBox="1">
            <a:spLocks noChangeArrowheads="1"/>
          </p:cNvSpPr>
          <p:nvPr/>
        </p:nvSpPr>
        <p:spPr bwMode="auto">
          <a:xfrm>
            <a:off x="5638800" y="2593528"/>
            <a:ext cx="1079208" cy="107721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L1:</a:t>
            </a:r>
          </a:p>
          <a:p>
            <a:pPr algn="l"/>
            <a:r>
              <a:rPr lang="en-US" sz="1600" dirty="0">
                <a:latin typeface="Calibri"/>
              </a:rPr>
              <a:t>C = ...  (C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    = A</a:t>
            </a:r>
          </a:p>
          <a:p>
            <a:pPr algn="l"/>
            <a:r>
              <a:rPr lang="en-US" sz="1600" dirty="0">
                <a:latin typeface="Calibri"/>
              </a:rPr>
              <a:t>D = ...  (D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 </a:t>
            </a:r>
          </a:p>
        </p:txBody>
      </p:sp>
      <p:sp>
        <p:nvSpPr>
          <p:cNvPr id="1121457" name="Text Box 177"/>
          <p:cNvSpPr txBox="1">
            <a:spLocks noChangeArrowheads="1"/>
          </p:cNvSpPr>
          <p:nvPr/>
        </p:nvSpPr>
        <p:spPr bwMode="auto">
          <a:xfrm>
            <a:off x="2133600" y="2518201"/>
            <a:ext cx="1057334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B = ...  (B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   = A</a:t>
            </a:r>
          </a:p>
          <a:p>
            <a:pPr algn="l"/>
            <a:r>
              <a:rPr lang="en-US" sz="1600" dirty="0">
                <a:latin typeface="Calibri"/>
              </a:rPr>
              <a:t>D = B  (D</a:t>
            </a:r>
            <a:r>
              <a:rPr lang="en-US" sz="1600" baseline="-25000" dirty="0">
                <a:latin typeface="Calibri"/>
              </a:rPr>
              <a:t>2</a:t>
            </a:r>
            <a:r>
              <a:rPr lang="en-US" sz="1600" dirty="0">
                <a:latin typeface="Calibri"/>
              </a:rPr>
              <a:t>) </a:t>
            </a:r>
          </a:p>
        </p:txBody>
      </p:sp>
      <p:sp>
        <p:nvSpPr>
          <p:cNvPr id="1121458" name="Text Box 178"/>
          <p:cNvSpPr txBox="1">
            <a:spLocks noChangeArrowheads="1"/>
          </p:cNvSpPr>
          <p:nvPr/>
        </p:nvSpPr>
        <p:spPr bwMode="auto">
          <a:xfrm>
            <a:off x="4038600" y="4348748"/>
            <a:ext cx="1034692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A = 2  (A</a:t>
            </a:r>
            <a:r>
              <a:rPr lang="en-US" sz="1600" baseline="-25000" dirty="0">
                <a:latin typeface="Calibri"/>
              </a:rPr>
              <a:t>2</a:t>
            </a:r>
            <a:r>
              <a:rPr lang="en-US" sz="1600" dirty="0">
                <a:latin typeface="Calibri"/>
              </a:rPr>
              <a:t>)</a:t>
            </a:r>
          </a:p>
        </p:txBody>
      </p:sp>
      <p:sp>
        <p:nvSpPr>
          <p:cNvPr id="1121459" name="Text Box 179"/>
          <p:cNvSpPr txBox="1">
            <a:spLocks noChangeArrowheads="1"/>
          </p:cNvSpPr>
          <p:nvPr/>
        </p:nvSpPr>
        <p:spPr bwMode="auto">
          <a:xfrm>
            <a:off x="5562600" y="5338475"/>
            <a:ext cx="599643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   = A</a:t>
            </a:r>
          </a:p>
          <a:p>
            <a:pPr algn="l"/>
            <a:r>
              <a:rPr lang="en-US" sz="1600" dirty="0">
                <a:latin typeface="Calibri"/>
              </a:rPr>
              <a:t>ret D</a:t>
            </a:r>
          </a:p>
        </p:txBody>
      </p:sp>
      <p:sp>
        <p:nvSpPr>
          <p:cNvPr id="1121460" name="Line 180"/>
          <p:cNvSpPr>
            <a:spLocks noChangeShapeType="1"/>
          </p:cNvSpPr>
          <p:nvPr/>
        </p:nvSpPr>
        <p:spPr bwMode="auto">
          <a:xfrm flipH="1">
            <a:off x="3352800" y="2133600"/>
            <a:ext cx="990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1" name="Line 181"/>
          <p:cNvSpPr>
            <a:spLocks noChangeShapeType="1"/>
          </p:cNvSpPr>
          <p:nvPr/>
        </p:nvSpPr>
        <p:spPr bwMode="auto">
          <a:xfrm>
            <a:off x="4343400" y="2133600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2" name="Line 182"/>
          <p:cNvSpPr>
            <a:spLocks noChangeShapeType="1"/>
          </p:cNvSpPr>
          <p:nvPr/>
        </p:nvSpPr>
        <p:spPr bwMode="auto">
          <a:xfrm>
            <a:off x="2743200" y="3352800"/>
            <a:ext cx="12954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3" name="Line 183"/>
          <p:cNvSpPr>
            <a:spLocks noChangeShapeType="1"/>
          </p:cNvSpPr>
          <p:nvPr/>
        </p:nvSpPr>
        <p:spPr bwMode="auto">
          <a:xfrm flipH="1">
            <a:off x="5181600" y="36576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4" name="Line 184"/>
          <p:cNvSpPr>
            <a:spLocks noChangeShapeType="1"/>
          </p:cNvSpPr>
          <p:nvPr/>
        </p:nvSpPr>
        <p:spPr bwMode="auto">
          <a:xfrm>
            <a:off x="4572000" y="4724400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152400" y="1139825"/>
            <a:ext cx="8753476" cy="4624388"/>
            <a:chOff x="96" y="718"/>
            <a:chExt cx="5514" cy="2913"/>
          </a:xfrm>
        </p:grpSpPr>
        <p:sp>
          <p:nvSpPr>
            <p:cNvPr id="1121465" name="Text Box 185"/>
            <p:cNvSpPr txBox="1">
              <a:spLocks noChangeArrowheads="1"/>
            </p:cNvSpPr>
            <p:nvPr/>
          </p:nvSpPr>
          <p:spPr bwMode="auto">
            <a:xfrm>
              <a:off x="3264" y="862"/>
              <a:ext cx="924" cy="52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6" name="Text Box 186"/>
            <p:cNvSpPr txBox="1">
              <a:spLocks noChangeArrowheads="1"/>
            </p:cNvSpPr>
            <p:nvPr/>
          </p:nvSpPr>
          <p:spPr bwMode="auto">
            <a:xfrm>
              <a:off x="96" y="1534"/>
              <a:ext cx="1207" cy="6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{A,B}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{B}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7" name="Text Box 187"/>
            <p:cNvSpPr txBox="1">
              <a:spLocks noChangeArrowheads="1"/>
            </p:cNvSpPr>
            <p:nvPr/>
          </p:nvSpPr>
          <p:spPr bwMode="auto">
            <a:xfrm>
              <a:off x="288" y="718"/>
              <a:ext cx="1328" cy="40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dirty="0">
                  <a:solidFill>
                    <a:srgbClr val="0000FF"/>
                  </a:solidFill>
                  <a:latin typeface="Calibri"/>
                </a:rPr>
                <a:t>Live Variables</a:t>
              </a:r>
            </a:p>
            <a:p>
              <a:pPr algn="l"/>
              <a:r>
                <a:rPr lang="en-US" sz="1800" dirty="0">
                  <a:solidFill>
                    <a:srgbClr val="00B050"/>
                  </a:solidFill>
                  <a:latin typeface="Calibri"/>
                </a:rPr>
                <a:t>Reaching Definitions</a:t>
              </a:r>
            </a:p>
          </p:txBody>
        </p:sp>
        <p:sp>
          <p:nvSpPr>
            <p:cNvPr id="1121468" name="Text Box 188"/>
            <p:cNvSpPr txBox="1">
              <a:spLocks noChangeArrowheads="1"/>
            </p:cNvSpPr>
            <p:nvPr/>
          </p:nvSpPr>
          <p:spPr bwMode="auto">
            <a:xfrm>
              <a:off x="4368" y="1678"/>
              <a:ext cx="1242" cy="6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{A,C}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{C}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9" name="Text Box 189"/>
            <p:cNvSpPr txBox="1">
              <a:spLocks noChangeArrowheads="1"/>
            </p:cNvSpPr>
            <p:nvPr/>
          </p:nvSpPr>
          <p:spPr bwMode="auto">
            <a:xfrm>
              <a:off x="3342" y="2657"/>
              <a:ext cx="1540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70" name="Text Box 190"/>
            <p:cNvSpPr txBox="1">
              <a:spLocks noChangeArrowheads="1"/>
            </p:cNvSpPr>
            <p:nvPr/>
          </p:nvSpPr>
          <p:spPr bwMode="auto">
            <a:xfrm>
              <a:off x="1824" y="3263"/>
              <a:ext cx="1515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034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Merging definitions into equivalence classes</a:t>
            </a:r>
          </a:p>
          <a:p>
            <a:pPr lvl="1"/>
            <a:r>
              <a:rPr lang="en-US" dirty="0"/>
              <a:t>Start by putting each definition in a different equivalence class</a:t>
            </a:r>
          </a:p>
          <a:p>
            <a:pPr lvl="1"/>
            <a:r>
              <a:rPr lang="en-US" dirty="0"/>
              <a:t>Then, </a:t>
            </a:r>
            <a:r>
              <a:rPr lang="en-US" dirty="0">
                <a:solidFill>
                  <a:srgbClr val="0000FF"/>
                </a:solidFill>
              </a:rPr>
              <a:t>for each point</a:t>
            </a:r>
            <a:r>
              <a:rPr lang="en-US" dirty="0"/>
              <a:t> in a program: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>
                <a:solidFill>
                  <a:srgbClr val="FF3399"/>
                </a:solidFill>
              </a:rPr>
              <a:t>variable is live</a:t>
            </a:r>
            <a:r>
              <a:rPr lang="en-US" dirty="0"/>
              <a:t>, and (ii) there are </a:t>
            </a:r>
            <a:r>
              <a:rPr lang="en-US" dirty="0">
                <a:solidFill>
                  <a:srgbClr val="FF3399"/>
                </a:solidFill>
              </a:rPr>
              <a:t>multiple reaching definitions for the variable</a:t>
            </a:r>
            <a:r>
              <a:rPr lang="en-US" dirty="0"/>
              <a:t>, then:</a:t>
            </a:r>
          </a:p>
          <a:p>
            <a:pPr lvl="3"/>
            <a:r>
              <a:rPr lang="en-US" dirty="0">
                <a:solidFill>
                  <a:srgbClr val="FF3399"/>
                </a:solidFill>
              </a:rPr>
              <a:t>merge the equivalence classes of all such definitions</a:t>
            </a:r>
            <a:r>
              <a:rPr lang="en-US" dirty="0"/>
              <a:t> into one equivalence class</a:t>
            </a:r>
          </a:p>
          <a:p>
            <a:pPr lvl="2"/>
            <a:r>
              <a:rPr lang="en-US" i="1" dirty="0">
                <a:solidFill>
                  <a:srgbClr val="0000FF"/>
                </a:solidFill>
              </a:rPr>
              <a:t>(Sound familiar?)</a:t>
            </a:r>
          </a:p>
          <a:p>
            <a:pPr lvl="2"/>
            <a:endParaRPr lang="en-US" dirty="0"/>
          </a:p>
          <a:p>
            <a:r>
              <a:rPr lang="en-US" b="1" dirty="0"/>
              <a:t>From now on, refer to </a:t>
            </a:r>
            <a:r>
              <a:rPr lang="en-US" b="1" dirty="0">
                <a:solidFill>
                  <a:srgbClr val="0000FF"/>
                </a:solidFill>
              </a:rPr>
              <a:t>merged live ranges </a:t>
            </a:r>
            <a:r>
              <a:rPr lang="en-US" b="1" dirty="0"/>
              <a:t>simply as </a:t>
            </a:r>
            <a:r>
              <a:rPr lang="en-US" b="1" dirty="0">
                <a:solidFill>
                  <a:srgbClr val="0000FF"/>
                </a:solidFill>
              </a:rPr>
              <a:t>live ranges</a:t>
            </a:r>
          </a:p>
          <a:p>
            <a:pPr lvl="1"/>
            <a:r>
              <a:rPr lang="en-US" dirty="0"/>
              <a:t>merged live ranges are also known as “</a:t>
            </a:r>
            <a:r>
              <a:rPr lang="en-US" dirty="0">
                <a:solidFill>
                  <a:srgbClr val="FF3399"/>
                </a:solidFill>
              </a:rPr>
              <a:t>webs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SSA Revisited: What Happens to </a:t>
            </a:r>
            <a:r>
              <a:rPr lang="en-US" dirty="0">
                <a:sym typeface="Symbol" pitchFamily="18" charset="2"/>
              </a:rPr>
              <a:t>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Now we see why it is unnecessary to “implement” a </a:t>
            </a:r>
            <a:r>
              <a:rPr lang="en-US" dirty="0">
                <a:sym typeface="Symbol" pitchFamily="18" charset="2"/>
              </a:rPr>
              <a:t> function</a:t>
            </a:r>
          </a:p>
          <a:p>
            <a:pPr lvl="1"/>
            <a:r>
              <a:rPr lang="en-US" dirty="0">
                <a:sym typeface="Symbol" pitchFamily="18" charset="2"/>
              </a:rPr>
              <a:t> functions and SSA variable renaming simply turn into merged live ranges</a:t>
            </a:r>
          </a:p>
          <a:p>
            <a:r>
              <a:rPr lang="en-US" dirty="0">
                <a:sym typeface="Symbol" pitchFamily="18" charset="2"/>
              </a:rPr>
              <a:t>When you encounter: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 = (X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3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)</a:t>
            </a:r>
          </a:p>
          <a:p>
            <a:pPr lvl="1"/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merge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1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2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3</a:t>
            </a:r>
            <a:r>
              <a:rPr lang="en-US" b="1" baseline="-25000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and</a:t>
            </a:r>
            <a:r>
              <a:rPr lang="en-US" b="1" baseline="-25000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4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into the same live range</a:t>
            </a:r>
          </a:p>
          <a:p>
            <a:pPr lvl="1"/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delete the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function</a:t>
            </a:r>
          </a:p>
          <a:p>
            <a:r>
              <a:rPr lang="en-US" dirty="0">
                <a:latin typeface="+mn-lt"/>
                <a:cs typeface="Courier New"/>
                <a:sym typeface="Symbol" pitchFamily="18" charset="2"/>
              </a:rPr>
              <a:t>Now you have effectively converted back out of SSA form</a:t>
            </a:r>
            <a:endParaRPr lang="en-US" dirty="0">
              <a:latin typeface="+mn-lt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54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1b. Edges of Interference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Intuitively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Two live ranges (necessarily of different variables) may </a:t>
            </a:r>
            <a:r>
              <a:rPr lang="en-US" dirty="0">
                <a:solidFill>
                  <a:srgbClr val="FF3399"/>
                </a:solidFill>
              </a:rPr>
              <a:t>interfere </a:t>
            </a:r>
            <a:r>
              <a:rPr lang="en-US" dirty="0">
                <a:solidFill>
                  <a:srgbClr val="0000FF"/>
                </a:solidFill>
              </a:rPr>
              <a:t>if they overlap at some point in the program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Algorithm:</a:t>
            </a:r>
          </a:p>
          <a:p>
            <a:pPr lvl="2"/>
            <a:r>
              <a:rPr lang="en-US" dirty="0"/>
              <a:t>At each point in the program:</a:t>
            </a:r>
          </a:p>
          <a:p>
            <a:pPr lvl="3"/>
            <a:r>
              <a:rPr lang="en-US" dirty="0"/>
              <a:t>enter an </a:t>
            </a:r>
            <a:r>
              <a:rPr lang="en-US" dirty="0">
                <a:solidFill>
                  <a:srgbClr val="0000FF"/>
                </a:solidFill>
              </a:rPr>
              <a:t>edge for every pair of live ranges at that point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An optimized definition &amp; algorithm for edges:</a:t>
            </a:r>
          </a:p>
          <a:p>
            <a:pPr lvl="1"/>
            <a:r>
              <a:rPr lang="en-US" dirty="0"/>
              <a:t>Algorithm: </a:t>
            </a:r>
          </a:p>
          <a:p>
            <a:pPr lvl="2"/>
            <a:r>
              <a:rPr lang="en-US" dirty="0"/>
              <a:t>check for interference only at the start of each live range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Faster</a:t>
            </a:r>
          </a:p>
          <a:p>
            <a:pPr lvl="1"/>
            <a:r>
              <a:rPr lang="en-US" dirty="0"/>
              <a:t>Better quality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7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Range Example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12857" y="2313057"/>
            <a:ext cx="1104790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A = …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7872" y="2313057"/>
            <a:ext cx="1499128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B = …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2"/>
            <a:endCxn id="14" idx="0"/>
          </p:cNvCxnSpPr>
          <p:nvPr/>
        </p:nvCxnSpPr>
        <p:spPr>
          <a:xfrm rot="16200000" flipH="1">
            <a:off x="3866036" y="2527825"/>
            <a:ext cx="271790" cy="107335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  <a:endCxn id="14" idx="0"/>
          </p:cNvCxnSpPr>
          <p:nvPr/>
        </p:nvCxnSpPr>
        <p:spPr>
          <a:xfrm rot="5400000">
            <a:off x="4997129" y="2470093"/>
            <a:ext cx="271790" cy="118882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73510" y="1365647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Q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2" name="Straight Arrow Connector 11"/>
          <p:cNvCxnSpPr>
            <a:stCxn id="11" idx="2"/>
            <a:endCxn id="7" idx="0"/>
          </p:cNvCxnSpPr>
          <p:nvPr/>
        </p:nvCxnSpPr>
        <p:spPr>
          <a:xfrm rot="5400000">
            <a:off x="3843959" y="1602494"/>
            <a:ext cx="331857" cy="108926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2"/>
            <a:endCxn id="8" idx="0"/>
          </p:cNvCxnSpPr>
          <p:nvPr/>
        </p:nvCxnSpPr>
        <p:spPr>
          <a:xfrm rot="16200000" flipH="1">
            <a:off x="4975050" y="1560670"/>
            <a:ext cx="331857" cy="117291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57600" y="3200400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Q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9200" y="41910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L2: … = B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cxnSp>
        <p:nvCxnSpPr>
          <p:cNvPr id="16" name="Straight Arrow Connector 15"/>
          <p:cNvCxnSpPr>
            <a:stCxn id="14" idx="2"/>
            <a:endCxn id="15" idx="0"/>
          </p:cNvCxnSpPr>
          <p:nvPr/>
        </p:nvCxnSpPr>
        <p:spPr>
          <a:xfrm rot="16200000" flipH="1">
            <a:off x="4938303" y="3416261"/>
            <a:ext cx="375047" cy="117443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2"/>
            <a:endCxn id="19" idx="0"/>
          </p:cNvCxnSpPr>
          <p:nvPr/>
        </p:nvCxnSpPr>
        <p:spPr>
          <a:xfrm rot="5400000">
            <a:off x="3805780" y="3458168"/>
            <a:ext cx="375047" cy="109061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95600" y="4191000"/>
            <a:ext cx="1104790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… = A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5" idx="2"/>
          </p:cNvCxnSpPr>
          <p:nvPr/>
        </p:nvCxnSpPr>
        <p:spPr>
          <a:xfrm rot="5400000">
            <a:off x="4954998" y="4423556"/>
            <a:ext cx="375047" cy="114104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</p:cNvCxnSpPr>
          <p:nvPr/>
        </p:nvCxnSpPr>
        <p:spPr>
          <a:xfrm rot="16200000" flipH="1">
            <a:off x="3822474" y="4432073"/>
            <a:ext cx="375047" cy="112400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93"/>
          <p:cNvGrpSpPr>
            <a:grpSpLocks/>
          </p:cNvGrpSpPr>
          <p:nvPr/>
        </p:nvGrpSpPr>
        <p:grpSpPr bwMode="auto">
          <a:xfrm>
            <a:off x="3073400" y="1828800"/>
            <a:ext cx="3098800" cy="3416300"/>
            <a:chOff x="1912" y="1208"/>
            <a:chExt cx="1952" cy="2152"/>
          </a:xfrm>
        </p:grpSpPr>
        <p:sp>
          <p:nvSpPr>
            <p:cNvPr id="22" name="Freeform 91"/>
            <p:cNvSpPr>
              <a:spLocks/>
            </p:cNvSpPr>
            <p:nvPr/>
          </p:nvSpPr>
          <p:spPr bwMode="auto">
            <a:xfrm>
              <a:off x="1912" y="1208"/>
              <a:ext cx="1128" cy="2112"/>
            </a:xfrm>
            <a:custGeom>
              <a:avLst/>
              <a:gdLst/>
              <a:ahLst/>
              <a:cxnLst>
                <a:cxn ang="0">
                  <a:pos x="200" y="328"/>
                </a:cxn>
                <a:cxn ang="0">
                  <a:pos x="824" y="1096"/>
                </a:cxn>
                <a:cxn ang="0">
                  <a:pos x="200" y="1768"/>
                </a:cxn>
                <a:cxn ang="0">
                  <a:pos x="152" y="2008"/>
                </a:cxn>
                <a:cxn ang="0">
                  <a:pos x="1112" y="1144"/>
                </a:cxn>
                <a:cxn ang="0">
                  <a:pos x="248" y="136"/>
                </a:cxn>
                <a:cxn ang="0">
                  <a:pos x="200" y="328"/>
                </a:cxn>
              </a:cxnLst>
              <a:rect l="0" t="0" r="r" b="b"/>
              <a:pathLst>
                <a:path w="1128" h="2112">
                  <a:moveTo>
                    <a:pt x="200" y="328"/>
                  </a:moveTo>
                  <a:cubicBezTo>
                    <a:pt x="296" y="488"/>
                    <a:pt x="824" y="856"/>
                    <a:pt x="824" y="1096"/>
                  </a:cubicBezTo>
                  <a:cubicBezTo>
                    <a:pt x="824" y="1336"/>
                    <a:pt x="312" y="1616"/>
                    <a:pt x="200" y="1768"/>
                  </a:cubicBezTo>
                  <a:cubicBezTo>
                    <a:pt x="88" y="1920"/>
                    <a:pt x="0" y="2112"/>
                    <a:pt x="152" y="2008"/>
                  </a:cubicBezTo>
                  <a:cubicBezTo>
                    <a:pt x="304" y="1904"/>
                    <a:pt x="1096" y="1456"/>
                    <a:pt x="1112" y="1144"/>
                  </a:cubicBezTo>
                  <a:cubicBezTo>
                    <a:pt x="1128" y="832"/>
                    <a:pt x="400" y="272"/>
                    <a:pt x="248" y="136"/>
                  </a:cubicBezTo>
                  <a:cubicBezTo>
                    <a:pt x="96" y="0"/>
                    <a:pt x="104" y="168"/>
                    <a:pt x="200" y="328"/>
                  </a:cubicBezTo>
                  <a:close/>
                </a:path>
              </a:pathLst>
            </a:custGeom>
            <a:solidFill>
              <a:srgbClr val="FFFF00">
                <a:alpha val="73000"/>
              </a:srgb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 flipH="1">
              <a:off x="2736" y="1248"/>
              <a:ext cx="1128" cy="2112"/>
            </a:xfrm>
            <a:custGeom>
              <a:avLst/>
              <a:gdLst/>
              <a:ahLst/>
              <a:cxnLst>
                <a:cxn ang="0">
                  <a:pos x="200" y="328"/>
                </a:cxn>
                <a:cxn ang="0">
                  <a:pos x="824" y="1096"/>
                </a:cxn>
                <a:cxn ang="0">
                  <a:pos x="200" y="1768"/>
                </a:cxn>
                <a:cxn ang="0">
                  <a:pos x="152" y="2008"/>
                </a:cxn>
                <a:cxn ang="0">
                  <a:pos x="1112" y="1144"/>
                </a:cxn>
                <a:cxn ang="0">
                  <a:pos x="248" y="136"/>
                </a:cxn>
                <a:cxn ang="0">
                  <a:pos x="200" y="328"/>
                </a:cxn>
              </a:cxnLst>
              <a:rect l="0" t="0" r="r" b="b"/>
              <a:pathLst>
                <a:path w="1128" h="2112">
                  <a:moveTo>
                    <a:pt x="200" y="328"/>
                  </a:moveTo>
                  <a:cubicBezTo>
                    <a:pt x="296" y="488"/>
                    <a:pt x="824" y="856"/>
                    <a:pt x="824" y="1096"/>
                  </a:cubicBezTo>
                  <a:cubicBezTo>
                    <a:pt x="824" y="1336"/>
                    <a:pt x="312" y="1616"/>
                    <a:pt x="200" y="1768"/>
                  </a:cubicBezTo>
                  <a:cubicBezTo>
                    <a:pt x="88" y="1920"/>
                    <a:pt x="0" y="2112"/>
                    <a:pt x="152" y="2008"/>
                  </a:cubicBezTo>
                  <a:cubicBezTo>
                    <a:pt x="304" y="1904"/>
                    <a:pt x="1096" y="1456"/>
                    <a:pt x="1112" y="1144"/>
                  </a:cubicBezTo>
                  <a:cubicBezTo>
                    <a:pt x="1128" y="832"/>
                    <a:pt x="400" y="272"/>
                    <a:pt x="248" y="136"/>
                  </a:cubicBezTo>
                  <a:cubicBezTo>
                    <a:pt x="96" y="0"/>
                    <a:pt x="104" y="168"/>
                    <a:pt x="200" y="328"/>
                  </a:cubicBezTo>
                  <a:close/>
                </a:path>
              </a:pathLst>
            </a:custGeom>
            <a:solidFill>
              <a:schemeClr val="tx2">
                <a:alpha val="42999"/>
              </a:scheme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1BAAB87F-60AD-4944-833D-A9519C4FA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839" y="1574106"/>
            <a:ext cx="2007566" cy="40709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B185E28-B9A2-495C-BA95-51209A55DF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1573832"/>
            <a:ext cx="1916164" cy="43770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524FC17-5193-44F5-9CA2-464E6322C4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6877" y="3330153"/>
            <a:ext cx="2561323" cy="38155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91DF4DC-6BCC-4CD4-BAB4-751C93C464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05" y="5671361"/>
            <a:ext cx="8897012" cy="61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1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2.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Reminder: </a:t>
            </a:r>
            <a:r>
              <a:rPr lang="en-US" b="1" dirty="0">
                <a:solidFill>
                  <a:srgbClr val="0000FF"/>
                </a:solidFill>
              </a:rPr>
              <a:t>coloring for n &gt; 2 is NP-complete</a:t>
            </a:r>
          </a:p>
          <a:p>
            <a:endParaRPr lang="en-US" b="1" dirty="0"/>
          </a:p>
          <a:p>
            <a:r>
              <a:rPr lang="en-US" b="1" u="sng" dirty="0"/>
              <a:t>Observations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&lt; n </a:t>
            </a:r>
            <a:r>
              <a:rPr lang="en-US" b="1" dirty="0">
                <a:sym typeface="Symbol"/>
              </a:rPr>
              <a:t></a:t>
            </a:r>
            <a:endParaRPr lang="en-US" b="1" dirty="0"/>
          </a:p>
          <a:p>
            <a:pPr lvl="2"/>
            <a:r>
              <a:rPr lang="en-US" dirty="0"/>
              <a:t>can always color it successfully, given its neighbors’ colors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= n</a:t>
            </a:r>
            <a:r>
              <a:rPr lang="en-US" dirty="0"/>
              <a:t> </a:t>
            </a:r>
            <a:r>
              <a:rPr lang="en-US" b="1" dirty="0">
                <a:sym typeface="Symbol"/>
              </a:rPr>
              <a:t> </a:t>
            </a:r>
          </a:p>
          <a:p>
            <a:pPr lvl="2"/>
            <a:r>
              <a:rPr lang="en-US" dirty="0"/>
              <a:t>can only color if at least two neighbors share same color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&gt; n</a:t>
            </a:r>
            <a:r>
              <a:rPr lang="en-US" dirty="0"/>
              <a:t> </a:t>
            </a:r>
            <a:r>
              <a:rPr lang="en-US" b="1" dirty="0">
                <a:sym typeface="Symbol"/>
              </a:rPr>
              <a:t></a:t>
            </a:r>
          </a:p>
          <a:p>
            <a:pPr lvl="2"/>
            <a:r>
              <a:rPr lang="en-US" dirty="0"/>
              <a:t>maybe, not always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A829E4-112B-4AAE-86CF-D5E57327E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2106" y="4735317"/>
            <a:ext cx="1482188" cy="17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04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602163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Algorithm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Iterate until stuck or done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Pick any node with degree &lt; n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Remove the node and its edges from the graph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00FF"/>
                </a:solidFill>
              </a:rPr>
              <a:t>done</a:t>
            </a:r>
            <a:r>
              <a:rPr lang="en-US" dirty="0"/>
              <a:t> (no nodes left)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reverse process and add colors</a:t>
            </a:r>
          </a:p>
          <a:p>
            <a:r>
              <a:rPr lang="en-US" dirty="0">
                <a:solidFill>
                  <a:srgbClr val="0000FF"/>
                </a:solidFill>
              </a:rPr>
              <a:t>Example</a:t>
            </a:r>
            <a:r>
              <a:rPr lang="en-US" dirty="0"/>
              <a:t> (</a:t>
            </a:r>
            <a:r>
              <a:rPr lang="en-US" dirty="0">
                <a:solidFill>
                  <a:srgbClr val="FF3399"/>
                </a:solidFill>
              </a:rPr>
              <a:t>n</a:t>
            </a:r>
            <a:r>
              <a:rPr lang="en-US" dirty="0"/>
              <a:t> = </a:t>
            </a:r>
            <a:r>
              <a:rPr lang="en-US" dirty="0">
                <a:solidFill>
                  <a:srgbClr val="FF3399"/>
                </a:solidFill>
              </a:rPr>
              <a:t>3</a:t>
            </a:r>
            <a:r>
              <a:rPr lang="en-US" dirty="0"/>
              <a:t>):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u="sng" dirty="0"/>
              <a:t>Note</a:t>
            </a:r>
            <a:r>
              <a:rPr lang="en-US" dirty="0"/>
              <a:t>: degree of a node may drop in iteration</a:t>
            </a:r>
          </a:p>
          <a:p>
            <a:r>
              <a:rPr lang="en-US" dirty="0"/>
              <a:t>Avoids making arbitrary decisions that make coloring fail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07888" y="3532257"/>
            <a:ext cx="1546624" cy="1622286"/>
            <a:chOff x="1207888" y="3532257"/>
            <a:chExt cx="1546624" cy="1622286"/>
          </a:xfrm>
        </p:grpSpPr>
        <p:sp>
          <p:nvSpPr>
            <p:cNvPr id="7" name="TextBox 6"/>
            <p:cNvSpPr txBox="1"/>
            <p:nvPr/>
          </p:nvSpPr>
          <p:spPr>
            <a:xfrm>
              <a:off x="1828800" y="3532257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B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8400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C</a:t>
              </a:r>
            </a:p>
          </p:txBody>
        </p:sp>
        <p:cxnSp>
          <p:nvCxnSpPr>
            <p:cNvPr id="9" name="Straight Arrow Connector 8"/>
            <p:cNvCxnSpPr>
              <a:stCxn id="7" idx="2"/>
              <a:endCxn id="8" idx="0"/>
            </p:cNvCxnSpPr>
            <p:nvPr/>
          </p:nvCxnSpPr>
          <p:spPr>
            <a:xfrm rot="16200000" flipH="1">
              <a:off x="2139256" y="3733800"/>
              <a:ext cx="304800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2"/>
              <a:endCxn id="11" idx="0"/>
            </p:cNvCxnSpPr>
            <p:nvPr/>
          </p:nvCxnSpPr>
          <p:spPr>
            <a:xfrm rot="5400000">
              <a:off x="1524000" y="3728144"/>
              <a:ext cx="304800" cy="62091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207888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E</a:t>
              </a:r>
            </a:p>
          </p:txBody>
        </p:sp>
        <p:cxnSp>
          <p:nvCxnSpPr>
            <p:cNvPr id="12" name="Straight Arrow Connector 11"/>
            <p:cNvCxnSpPr>
              <a:stCxn id="8" idx="2"/>
              <a:endCxn id="15" idx="0"/>
            </p:cNvCxnSpPr>
            <p:nvPr/>
          </p:nvCxnSpPr>
          <p:spPr>
            <a:xfrm rot="5400000">
              <a:off x="2163828" y="4367971"/>
              <a:ext cx="255657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1" idx="2"/>
              <a:endCxn id="15" idx="0"/>
            </p:cNvCxnSpPr>
            <p:nvPr/>
          </p:nvCxnSpPr>
          <p:spPr>
            <a:xfrm rot="16200000" flipH="1">
              <a:off x="1548572" y="4362315"/>
              <a:ext cx="255657" cy="62091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828800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28800" y="48006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D</a:t>
              </a:r>
            </a:p>
          </p:txBody>
        </p:sp>
        <p:cxnSp>
          <p:nvCxnSpPr>
            <p:cNvPr id="29" name="Straight Arrow Connector 28"/>
            <p:cNvCxnSpPr>
              <a:stCxn id="14" idx="3"/>
              <a:endCxn id="8" idx="1"/>
            </p:cNvCxnSpPr>
            <p:nvPr/>
          </p:nvCxnSpPr>
          <p:spPr>
            <a:xfrm>
              <a:off x="2144912" y="4367972"/>
              <a:ext cx="293488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1" idx="3"/>
              <a:endCxn id="14" idx="1"/>
            </p:cNvCxnSpPr>
            <p:nvPr/>
          </p:nvCxnSpPr>
          <p:spPr>
            <a:xfrm>
              <a:off x="1524000" y="4367972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71FD7052-DAF6-4C3A-B973-52E0E8082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6092" y="3407119"/>
            <a:ext cx="3016688" cy="172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6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296C-8D6C-4C35-9B74-B30DE0CA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52AE-75C8-4637-B43F-3307BEE2C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C4853-6714-4108-B0FA-1C182636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04FE89-ECCB-483D-95E0-7009D6877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43" y="1300155"/>
            <a:ext cx="8531157" cy="505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01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025D-0E26-44E2-8632-6B450320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	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11D08-6105-44D2-AEDC-639532D4D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Midterm results</a:t>
            </a:r>
          </a:p>
          <a:p>
            <a:pPr lvl="1"/>
            <a:r>
              <a:rPr lang="en-US" dirty="0"/>
              <a:t>Mean: 72%</a:t>
            </a:r>
          </a:p>
          <a:p>
            <a:pPr lvl="1"/>
            <a:r>
              <a:rPr lang="en-US" dirty="0"/>
              <a:t>Max: 90%, Min: 54%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19698-0F97-409A-8239-37339DB5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AutoShape 4" descr="data:image/png;base64,iVBORw0KGgoAAAANSUhEUgAABBoAAAKJCAYAAAAV/kqIAAAgAElEQVR4XuzdC/i8ZV0n/gdQRBIQSEU8UZ4zDE+lpmTmanmoxBOKWBpiatvWem2uVtpBTVutdA8qsqgplqey0HXXVFavtExTWBQNTwgmmuIJRUCB//WZmt9/fsP3MPP93c/vc89nXnNdXpnM9577fn0+Mzz3e57nmX2uvvrqqwcPAgQIECBAgAABAgQIECBAgEADgX0EDQ0UDUGAAAECBAgQIECAAAECBAhMBAQNGoEAAQIECBAgQIAAAQIECBBoJiBoaEZpIAIECBAgQIAAAQIECBAgQEDQoAcIECBAgAABAgQIECBAgACBZgKChmaUBiJAgAABAgQIECBAgAABAgQEDXqAAAECBAgQIECAAAECBAgQaCYgaGhGaSACBAgQIECAAAECBAgQIEBA0KAHCBAgQIAAAQIECBAgQIAAgWYCgoZmlAYiQIAAAQIECBAgQIAAAQIEBA16gAABAgQIECBAgAABAgQIEGgmIGhoRmkgAgQIECBAgAABAgQIECBAQNCgBwgQIECAAAECBAgQIECAAIFmAoKGZpQGIkCAAAECBAgQIECAAAECBAQNeoAAAQIECBAgQIAAAQIECBBoJiBoaEZpIAIECBAgQIAAAQIECBAgQEDQoAcIECBAgAABAgQIECBAgACBZgKChmaUBiJAgAABAgQIECBAgAABAgQEDXqAAAECBAgQIECAAAECBAgQaCYgaGhGaSACBAgQIECAAAECBAgQIEBA0KAHCBAgQIAAAQIECBAgQIAAgWYCgoZmlAYiQIAAAQIECBAgQIAAAQIEBA16gAABAgQIECBAgAABAgQIEGgmIGhoRmkgAgQIECBAgAABAgQIECBAQNCgBwgQIECAAAECBAgQIECAAIFmAoKGZpQGIkCAAAECBAgQIECAAAECBAQNeoAAAQIECBAgQIAAAQIECBBoJiBoaEZpIAIECBAgQIAAAQIECBAgQEDQoAcIECBAgAABAgQIECBAgACBZgKChmaUBiJAgAABAgQIECBAgAABAgQEDXqAAAECBAgQIECAAAECBAgQaCYgaGhGaSACBAgQIECAAAECBAgQIEBA0KAHCBAgQIAAAQIECBAgQIAAgWYCgoZmlAYiQIAAAQIECBAgQIAAAQIEBA1zPfD//t//G/7jf/yPw7/8y78Mv/d7vzf83M/93LDPPvss3Cn/9E//NDzqUY8azj777Gv8zYMe9KDhNa95zXDooYcuPJ4nElhE4PTTTx8e+9jHXuOpT3rSk4Y//uM/Hq573esuMkzXz/mbv/mb4WlPe9pw/etff/jDP/zD4e53v3vX891qcpdffvmkLi95yUuGBz/4wcNzn/vc4QY3uMHkTzarZYXPj63WvbLFNHECBAgQIECAAIFrCAgaZki++c1vDieffPLw+te/fvK/3vOe9xxe97rXDbe4xS0Wbp3vfe97w8UXXzx8/OMfH2Jj9LKXvWz46le/Ovn7BzzgAZNNxOGHH77weJ5IYBGB73znO8P5558/vPe97x3+4A/+YPjc5z43+bMqQcMFF1wwPO5xjxve8573TNb18Ic/fDj11FOHQw45ZBGe7p7ztre9bXj0ox89XHLJJZO5/dEf/dHw67/+65P/Pq3l3//93w8vfvGLd4WWFT4/tlp3d0UyIQIECBAgQIAAgR0LdBE0bPYN3nRVD33oQ4f/+T//51JnAlx99dXD7/7u707+s9njb//2b4cf//Ef3/WPP/WpTw3HH3/88I//+I+T/+3GN77xcMYZZwx3uctddgQcc4jNUIQX8aiwUdgRxF74owh3TjjhhOH//J//s+mrvfnNbx6OO+64pWbziU98YnjkIx85nHPOORv+XW8b+fmeG2t+sRmOjfHLX/7yhT3vdKc7DT/yIz8yeR/c5z73GW50oxstfLZQbLrvf//779qY7yQEXHiie+GJEQY985nP3PVKYfn85z9/2H///Xd79b/4i78YHvawh5X5/Fh03XuhBF6CAAECBAgQIEBgRIEugobYtJx77rlDfNsV3+BNzwCYrvuggw4a3v72t+8WCmxnEt8UPvWpT51cqjD7iE3OSSedNAkPbnKTm+x2YD9/RsP97ne/4U//9E8ngcNOH7MbVUHDThW3/7urrrpq+OIXvzh84AMfmGx+NwocdrLpjrNSYoM7+zjssMOG//Af/sPkf7/tbW87OZV/mctrtl/Nnj3jfe9733Cve91rMshO1rzIq0egEe/TCOUiKPzLv/zLXSHA7W9/+0k4M3u5RpyR8Hd/93fDRz7ykV3DR4AYlylFaLDvvvtu+bLzZzT84i/+4vDf/tt/G77v+75vkel295z5b/YjkPylX/qla8xz9lKsCp8fi667u4KZEAECBAgQIECAwFICXQQN0xnH5uVd73rX5BTpiy66aLeF/PZv//bw7Gc/e9hvv/0WWmDcayFOr/7kJz+56/nxbWpcFhGbw80eH/7wh4ff+I3fmNyj4b//9/8+3Pve917o9TZ70qIbhb2xOdyjhazQH0fIFBvY2LzNPmID/MY3vnG4wx3usNBqrrzyyiH6Lr6FnX38/u///vCbv/mbXYULs/Pb270U193HeybuNxCPzTbEEQZ9+tOfnni+6U1v2hVMPOUpTxnCNAKczR7x2fCOd7xj+E//6T8NN7zhDSfvza3exwsVeIMnxTye9axnTf7Ja1/72slZMmM8Ilz9kz/5k+G//tf/OrmEIu4Hs1FosujnxxhzXGTMZee36LoXeW3PIUCAAAECBAgQ6Fegq6AhmKZnIkTQEMHAi170oonej/3Yjw1/9md/NvzAD/zAtpqxKYkbrcWlEccee+yua58zvhFc9EB8b28Ot0Vc8SdMz0SIQOCd73zn5EyHeEQ/xWnqi5yB8NnPfnayCYxvz9/ylrfsOktizA1oC/aMXoozf37hF35hy6BhurYIHOIMpTjjaHoviTg7JM5QuPWtb92CYMdj7K2gYdEJLvr5seh4rZ/X+/xar9d4BAgQIECAAAECiwl0FzRM760Q12T/2q/92vCEJzxh19kNi15jHyFFnBURZzRc73rX23U3fkHDYk1R4VnTS1aihz760Y9Ogqd4LHO/j7gvSIQK8U19fJM+vRxD0HDNDpm9z8qi77O4sWOEE9OwIX7hJS57iXs3ZD0EDcvJCxqW8/JsAgQIECBAgMC6CHQXNAR8HOzHt7Kx6fid3/md4VWvetWkHotelx2XX8S31nEGxFlnnSVoWJdunlnndAMUAcERRxwxCRjibJm430fcT+CnfuqntlT59re/PfzKr/zKcLOb3WzyfyO4EjRsTraToGH+xpXT9/5//s//ebjWta6V0rWChuXYBQ3LeXk2AQIECBAgQGBdBLoOGmLzEqesx80b47HIr0BMrxeP5//hH/7h5Frwxz72sZO/X/Sb1pbFX/RAPON095br7G2s2aDhvve97yQoiEso4rHZHf5n1/AP//APk7+JSwJuectb7vaLFs5ouGa1dxI0xChxL5QnPvGJw1//9V9PBo37aPz5n//5cMc73jGlpQQNy7Ev+vm23KieTYAAAQIECBAgsOoC3QcN8UsQcZ38otfYf+xjH5s8P06Vj2+tF9kAzW7yZwv6oAc9aPKrFYceeuimdY7rzWNusTmKb7zjwDtuahd30n/IQx4y2Tj9+3//74ezzz77GkHHdj/rOfuicbO4uDHh/CO+eY+f4IyfwYszOeKXAOImefe4xz2GxzzmMZN7VFznOtfZ7c9mN1PTfxC/whFruNWtbjWcf/75k8sFYsx4xE+Exk3x4kaa09Bm+ndxhkDcpO/ud7/7EDd6e+tb3zqcdtppkzNS4hE1+NVf/dXhJ37iJ3b9ssDULC5NiM1/nDof9+CI0+hjc9/ilwRmg4ZwiH542tOeNpnTdvf7iJtAxpovvPDCyX0DLrvssqWDho36Il47nKI3Ijy73e1ud417RWz2M51xw8S4v0T8/GFcchD1iXr/6I/+6CRQu/Od77yrxluFVpv1evzxIjdL3eyNsMj7bLO/jT6YhonxnNn7aGz2Hpl6HHDAAdcYNsLGM888c9KH8++J+KnI6NH4xZl4Py37M53Tn8TdyXsoflo1zrDZ6CdB4733qEc96hpr2WgjH2v+q7/6q8ln0/R9Fj/Te+KJJw5x+cn8+2e7npoaLvo5uFUPzS8gfvXkec973uSnPJdZ9+w48Ysj4ROfMxEAxplJt7jFLSbv4zjLLX4qdfYXTqZ/O2s3O17M5xnPeMYQ79E44+1//I//setzKD47Y8z4BZAb3OAGq/7vd/MnQIAAAQIECKQJdB80xEY2TqWeXmO/3U9OxsFsnAURB+Hf//3fv1DQcMUVV0zuhh8H7//lv/yXXT+vud0ZELER/a3f+q3Jt953u9vdJveUiI31d7/73clGJ+4o/8EPfnBXcefHi03OpZdeOvnn8byf+Zmfmfz3xz/+8ZPLR2Y3UREWxP0mZh9xH4vYxMfcYwMTG5V4ThyMx0Y5xozNR2zcZg+av/GNbwwf+tCHJhvUOHifbjJjUxf/exyEH3nkkcN5552366A+TONGfTFmHJjHrzdMH7H5uulNbzo5UyAuS5h/RA1jUxf/PNb8/Oc/f2ITG4b5R2wgY157GjbMBg0RksTPMEbwM/01k81+TjDm84UvfGESLMTmN/7v/EZtuzMa4mc24yaUYRY/gxlBR4RVEYJFf8VGN8Ko+OWEqNnsjSmnP9MZPwP43Oc+d9f9C2LDFr0Wv9gQ/+zggw8ezjnnnAlfjHHKKadM/rd4bBU0RDAVNXzDG94wvPSlL93FH+HcySefPAmo5oOpRT6d9iRomP+FmLi3StTnkEMOmfRL/PRtbDTjvT3tmc1+tjOCtvi8iOc//elPn9iHS7xH4jPh1a9+9WSMaVARa40w83vf+95kmX/0R3802RjHI0wjHJh9RC9H2LOT91C8N25+85tP/KP20QfTx2Y9NR80RA/EZ0OEc7HZjrnH58D0EYFDhFCzwdNWPRWfq9NNenwOxrqiHrOfDfOfW/G8aR0+85nPTDbl0Yvx2feyl71st2A2LoEJs6997WtLrTvWE4FR9MH0V0Cmn3FRz49//OOTz6G4PC4+e+MXPKJ3Z99LUdPPf/7zk38HvOAFL9g15wht41dp4nMofk55o8+hHu4Xssj7znMIECBAgAABAr0KdB80HH744ZNvJafX2AdkbI7/3b/7d9cwjYPZOOi9173uteuXBZbZAMU14/H82JzHY6ugITYA8VqxqYszH2LjEAf+s48vfelLQ2yIIsDYbrxlL52Y3kgvDvpf8YpXDA984AN3O8iOA/HYPMaZFHFqemwo5jfvsaE4/vjjJwftRx999PDTP/3Tw5e//OXJz4jGQX5sYOPv4zG7Efrnf/7niVGEKfGIb/3/1//6X5Obb/78z//8ZKMRG/rYtL3whS+cPCc2G7Fxi7+JjcKTn/zk4aijjpq8TtzkMzZQ05sCbhUCLPpGmg8apvdcmN7vI+YfNYt5zT/iTI7YaE1/5WSZoCH8ouaxqZzdME9fY9ZuqzMI5u9f8IhHPGI48MADJ2cdRCAQIcb07JL5cRbppY985COT+sY3uBFK3elOd1rolzg281/mfTY/RphFIDC9tCV6MYKQOONj+ohNY2wMp2f1bBQ0xHOidyMoiI1nhHDzIc7rXve6ScgwPctl/pvwZS+d2Ol7KMKoCLIiNJp/f836zAYN0avxc7tRrwgS9t1338lT4732nOc8Z7Lxjkd80//KV75ycjbV7CN6KoKAWH88Ngtr4p9FWBnv5Rh7u8/B6efEdsFsjLvouuP9GnWM/8TnagREcVbU7CNCqHifxn184jkRnMVn2Pwvysz2Rfx9hH/xiDOXokfi0qgIY+KMtDjrKczjEa8dP9u66E8qL/rZ5HkECBAgQIAAgXUQWImgYforEtONSBwcxgHm/DevszeBvMMd7jCp37IboNlN2mYHzhFoxEF6fKsfB7hxH4i73vWuG/bLe9/73slmfrsD9kU2h9MXmN2sxinJsfGYv3leHETHpiy+AY/HRr/YMb+Bnj2bYH6DM3sDxfnTzWNjE+HAD//wD+9mMA1+pmc5xEYpNjoRgMxuBqY/Rzq9tGGrDdCib8r5oCH+bvYU/bjfR2zW49KD2cfsTSBj0xqbjGWChrjXQHwbGo/Zy1FmXyNCn/hGNR6xgYrLRTZ6zPbEvN1sX8+f5bNdL00DsNiIRv9sFLYs6jx93rLvs9nxN7p8YXqJwuzzZl9jox751Kc+NXmvxdkrG/19jDW9h0v839lv86evs2zQ0Oo9tMgZDREyxFkZ84FmzD36NjbF07Ahgqk4A2T+sq/tDKcOi957YdHnTcedr/VG654P2SKgjFBmo5+knf0s3Cxgmf/3QPR7OEXYNA1rpvOLkDEur4lHhBbTM+OWfT94PgECBAgQIEBg3QVWImiY34jGBik2+dMwIYoY3+zHKdOxwZ4NIZbdAC0SNMyOuVnosewB+3abw+l4YRGnRsdlGnHA/Pa3v32I06U3esQ9FWLjFY+NNmazm6T5b5HjW8B4nTh9P779j/87PSNifrOw1c+Ozm6qYyMU42z0iwJx+vf973//yWnMi3wzut0bd6Og4bOf/exu9/uIIGYaJkzHi01qXC4Rl8NMQ4idBg2bnbEw2z+b3Xsj5jPbE7HRitO846yGeERYEMFM1H/+EoytemkaMsSmLMKOnVwmsZH9su+z2TFaBQ2z696qJ//mb/5msoHc6IyWPQka9uQ9tEjQsN37YvbsivDdyGAVgobZ9+l291OZ/3fDRu/p+aBhq8/sOKsqAoj3v//9e3TPku0+n/xzAgQIECBAgEB1gZUIGqII211jPz04jc3s7HXVy26Atgsa4hrm2PTFWQzx2O56/UW/8Vs0aJg9SyBuKhingm/0Def8RnWjTcrsBnqZGwHObww3+/Z4/gB/q031ok6LviE3ChqmYdRm9/uYblpiPXH2w/Tb4GWChrgMIG7+GZvZOJ09LluZD1Z2EjQsc5bHZr0UIUNcshI3pIzTx1uFDPN13m5DPF/DVkHD7L0eYoMa9wGJM402+iZ8sz7ak6BhT95DLYKGeceNfl1lFYKG2TOP5gO2jeoWZ41NL6vY7DNx0ffcTj8TF/1c8jwCBAgQIECAwLoIrEzQMH+NfdyzYXYzGP89bgAX30THafHTR+ugYXYzM/uLC5s1zKIb6EWDhtnX3+jma7PziJvoxR3U44ZtG22CdnpQvapBQ9jM3+9j9lvf6SU6cRZI3H9j+lgmaNjqgyN+yjHuPRCngk9v5LjoGQ17GjTETRKf+tSnTm7yGTcH3egu/Xvyobfs+2z2tVoFDbOXNE3Hf/CDHzw5QyXCj61+PWb6/FUOGmINs2cQbRT49B40zIeBW70/pjWb/3WJ7S672WrMnX4m7sl7x98SIECAAAECBCoKrEzQEPiz33TNXjaw0U0gxwoaZgOBRb7BbB00zH57t0xDChr+VWv+fh+zG/j5m0C2CBoiXIibzMW9GGITFTdwjNBseo+GvRE0xCUWccf+uCnp9Kac00tqlumhrZ67J0HD/FlCG90MMl57kU1y3Ng0frVl+nO4s3OO0CHClp/8yZ/c9GyOVQ8aZo02es8vYhhmi35uLfq8aR22u0fDfC/EDWXjzIytHrOXO8TzNjo7xBkNrd7pxiFAgAABAgQILCawUkHDZtfYx/X9cYp6nNFwxzvecbeVL7sB2u7Sie0O5OfZFz0QX/SMhmXXs1Ub7PTbu1U+o2Gz+3384A/+4GRDEz87GZvN2TvNL3tGQ9zBPn4VJDZJ8ROGcbPHuH9I/IpCnMa/6KZn0Z6Yr/Hs38WmOu6tEeuZ/vrJVjfNW+xj45rP2pO+nP6c6P/9v/93MvBmN+FbdJN8/vnnDxHgxOVNG/10YQQO8TOjs79qMV3RqgcN2wWhixou+rm16PMWDRqWfa/FuIv8zaLvuZ1+Ju70fePvCBAgQIAAAQJVBVYqaJg/rTY2THFTt/jPhRdeOPmZxfmfcFx2A7Rd0LDdgfzYQcPs68evDcQ9Gm5wgxvsqD93elC9ykFDQM3f7yMuJYgbUU5/8jAuSZl9LLKRmT4/LlGIG9LFXe0jtIj7BMTZA7N3t19009MiaIhvteNn/+LGqXHviLi0KB5x6VH8KsFOe2e+4ZZ9n83+fazzZ37mZ3aFArHZ/83f/M1r3Fth0U3ydOw4myR+WSQuV4lLZmYf08+OW9/61rv976seNGz3qyeLGi4aICz6vEWDhvkzGha5dGL+jIYI1H72Z392t7ou+p7b6Wfijj6A/REBAgQIECBAoLDASgUNUYf5a+xjQxI/ezl/E8hpzZbdAG0XNMzeIyHuBXHGGWdMfsZws8eiB+KLbipnX3+zU8wX7dedHlSvetAwf7+PuJY9NuJxxszsfT+mjosGDfGLJ/FTo7FZjcfznve8SV/Onh0R//uim55Fe2K+3pv93fxlBc9//vMnv1yx0a+ALNpDO32fTf9ukV+U2eg1lrlnRfx9hA5x+UqsOcKgeGx0Wv6qBw2zvfWgBz1oEsLO3pui96BhPkyOX4WJ/2x1Q89PfOITwyMf+cjJfU82+0xe9D2308/EZd8vnk+AAAECBAgQqC7QXdAQG4/YrMXlEHFwePjhh+9Wg/lr7OMfxjf78zeB3OkGaLug4Stf+crk5x7/9//+35OX2Nu/OjH/+lv9jN92zbvTg+pVCBqmm4+nP/3pk5sBzj9m7/cx/WennnrqbjeBXDZomP1mNb4pj1P35y/lyQwa4rXj297o37ikIO7XEHOMszn29LFsoDd9vbjMIe5bEe+7eMRP08b9K+bDmXm3+aBh+rkRG834Z5s94pKWX/iFXxiiVhuFFascNETQFWfT/MEf/MFk+Rv91GP8Gsq03luFNYsGpIs+b1qP7e7RMF/n6NWNfoZ0tr6za5q/SfBG/x5wM8g9fbf7ewIECBAgQIDA9gLdBQ3TA9E4gI3NS9wlf/Yx/w1o/LPNTrWeP2hd5Gf3tgsa5l//EY94xOQU9M3uaL/ogfii317Pv35c/x+n5x988MGbVjt+cvEFL3jB5BcofviHf3jX8yoHDVPPl73sZRtuPOfv97HVjT0XPaMhwrHYxMUmfqvxFv12ddGemC/8Vn/3ve99b/INcZxtEY9W92vYSdBw+eWXTy6RiEtX4vGUpzxlEjTMX/600WZxs5DgQx/60PCKV7xiuOENb7jh++HSSy+d/LRnhErxevHaBxxwwK7nrnLQMBtCxk/eRogUP+85+5jtja1+OnLRz61Fn7dM0DAbPt3+9rcf3vjGN07OONroEZ+Hz33ucyehSjz+5E/+ZPjVX/3VLS+7ETRsf2DgGQQIECBAgACBPRXoLmiYXqMbB8SbXZYwe419fIMZ12H/6I/+6IYWcaZDfIMZjxZBQ4wz/y1snJ4c35rPn94bB8FxqUeEAXEmxlavP7sBuM997rNhyDJd4Cc/+cnJt9JxZ/34VjruBxD3F5i9D8D0ubGxjM1U/PJBzPMmN7nJWgQN02vV4waPcbr8/vvvv1t/zJ+iHZuT2ORe5zrXuUYfRVATvnGJTjw2O4tlkb6MyzbicoqoWTz2xq9OxE8ezv6c5Re/+MUhNplve9vbJnPYboO/yIfMbNAQlxLFjVlvdatbbfqnETLEpQvPfOYzJ8+Jfo4+3eqeEdud9j8NCba6JGQ2aNjoDJbZoOEZz3jGNW4MOr+gVmHdZj01u5GPTfdGN7ydzmn2bJXNzgyZvcwgQqY/+7M/G37gB35gt2XN12arz63Z+W11Fs/0BRY5oyE+N6PW0RPx2OwSpPnP4rhUJGp6xBFHXKPvFg33dlrPRd4jnkOAAAECBAgQWCeB7oKGd7/73ZNTqWNjHgf68e3r/OZv9hr7+JZ+o5tARhFjkx3fmMZBdzy2O1CP5yx6s8XZU7Bjs/+sZz1rePKTn7zr29g4WI9v4p7znOcMcVf97b7lnr33Qswj1h2nkG92pkKEK7/2a782OQU8Xj821PHTfbPf5IZhbOYisDnllFOGY489drfent1Az/5c6HZvgNnNWjx3q8tHZoOerU7Vnl3/Zhug7eY1/efRH+ER32xHzWN+d77zna/x59P7fcQ/+Mu//Mth/iaQ0z/4yEc+MjzqUY8aIuCJR2yO4/Ke+XsbzF/WEr+EEt+2TjfPEVD91m/91qQXIgiZ1nmza9Bnf8p0s19i2MhkkR6e7d8YY0/u1zC9bCFMpo/YHEb/zr934xc5PvzhD0/84hc5ou/ipzfjuZudyTAdc3azuNG38dOQIMaMcCUCxvkaRZ/FzTljMzofvMXrxNlJv/zLvzx5yTgrIM4WihtVbnYfi52+h+Y33HH/iAgk5x+zwUD8s5/7uZ+bzPFGN7rRbk+dvf9GnLERfbeR5/z9SeIzK852CrN4xGdGnBUQnytRp+j5rc4qmP/FkOj5qG0EwBs9Fl13zDN6KP4TdQifn/iJn9htyNnQLj4z4hKLze6Xs+jn0Gw9twuxF/088jwCBAgQIECAwDoKdBE0xFkMcaAc19rGtfNxkDt93Pve9x4e/ehHD/e9732HW97ylrsO+KfX2M/foyC+qf7a1742nHfeeZPNXByUz/7E3d3udrfJhjzOgIjxpt90f+tb3xrOPffcyUF2fMs3fcTBfzw/brw4+61wbK7iLIHY7Me3evGIXxmIU+bj+vI4QI+Na3wrF885++yzJ8+JtcT/H9/+HXLIIbvOQogD8PimO0KTjR7z3yrG65955pmTn0384Ac/uOtP7n73u0/CiW9+85uT+1zEqfyxkTjmmGN2PSdeK77Vjl+siH829YkzKWKtcZryUUcdtdt644/DNm6q9/a3v32ykZnWKdYcG8W4V0Zs4OLMjq9//euTjUqEPO94xzsmrx2bmek9E25605tOahnusQGPjeFpp522m323MgQAACAASURBVPvJJ588udQjnLZ7RKj0+c9/fohT52NTEpvY6SPqEu5xJ/qo//Qyl+n9PmJeszeBDNvwi01UbEzjm/ZZ43h+bGIf9rCHTfoixp+ezTK/gZ/2RJjH68XPKsZmKPoqAoHYRL3whS+cbKKud73rTU7jj9eOnprvxdgUxmve9ra3nTjPbn5jzmEePRwbru16eHqmS/TPtDYRBMW64n0x2+sb2c8aRSAS9wWYfd/G39zpTnea9MT0Piuxaf67v/u7ydqmhhEIxTfqm93sb7qujXppOt/b3OY2k/dxBA1Rx9ggRu9HzaOHop8j+Iv3SwQHUf94n83/4kTMefZsoY3WPT0DZafvoXCP9978eyhqGoFLhBpR2+nZSdPQKN6bMe8IxKKHI4S95z3vOXz3u9+dfA5FX0W/RmgVZ6hsVb8YM87AmtYrejAs4r0Yn5sRTsYlF/Gc2c+t6JX4Gdjo0+kj7gsRz4/Pro0e00uIoqeWWXeMFTWLMxQixI1H+ETgF68f78t4f8T7fLOfK41QK/5dcNZZZ13jcyg+g+MGktPe2ayeMXY8NzwW+Rza7nPKPydAgAABAgQIrItAF0HD7OnKm8HPX/Me19jHHfNjgxoHytPH7Le52xXxb//2b4cf//Efnzxtuzls9q19nGobm7q4Hjo2mbGxjFN4f+mXfmmIkOQzn/nM5BvUOK1+9rHR6chxN/w4eI6f44vNWIwVYcVxxx03PPCBD9zw7Ib4Vi/OWIgNSFxKEZuH6d/F68bGZX7TMfvN8GZGG613O9vpmg488MDJGQUR8my1+YjN1Xbui/y8XbzG7CncW9V9drzp/S5ikxvznT7mv3XdaryNbkoYm6AXv/jFkxsvRk0j/ImeiHDh5je/+WS42PzEt7VxU9FrX/vakzrHhiY251vZxd9udP+HReY8X9P49jbmH70z+9juBqfx3EVeb3bMaeASFrFpngZi271HF3md6ft4GnbEpjtq8MpXvnJyucvseyLeSw95yEO2PHtiujGNDXzUL/o0ejs2pvHNeQQ8O30Pbden858L8bkRG/yXvOQlw+1ud7vJWuLzIcK7f/iHf5iEhNEz0V+Pf/zjtwxtZq3jFxris3Pao7HGOJNs2qOf+tSnNvzc2uj9GDWKs4de9apXDXH2T4RI8bkaN2b8+Z//+clZVsuue3auF1xwweSSkfk1x+frbE3me2n+3iob9dq0d7ar56KfQ9v1s39OgAABAgQIEFgXgS6ChnXBtk4CBAgQIECAAAECBAgQIFBdQNBQvcLWR4AAAQIECBAgQIAAAQIE9qKAoGEvYnspAgQIECBAgAABAgQIECBQXUDQUL3C1keAAAECBAgQIECAAAECBPaigKBhL2J7KQIECBAgQIAAAQIECBAgUF1A0FC9wtZHgAABAgQIECBAgAABAgT2ooCgYS9ieykCBAgQIECAAAECBAgQIFBdQNBQvcLWR4AAAQIECBAgQIAAAQIE9qKAoGEvYnspAgQIECBAgAABAgQIECBQXUDQUL3C1keAAAECBAgQIECAAAECBPaigKBhL2J7KQIECBAgQIAAAQIECBAgUF1A0FC9wtZHgAABAgQIECBAgAABAgT2ooCgYS9ieykCBAgQIECAAAECBAgQIFBdQNBQvcLWR4AAAQIECBAgQIAAAQIE9qKAoGEvYnspAgQIECBAgAABAgQIECBQXUDQUL3C1keAAAECBAgQIECAAAECBPaigKBhL2J7KQIECBAgQIAAAQIECBAgUF1A0FC9wtZHgAABAgQIECBAgAABAgT2ooCgYS9ieykCBAgQIECAAAECBAgQIFBdQNBQvcLWR4AAAQIECBAgQIAAAQIE9qKAoGEvYnspAgQIECBAgAABAgQIECBQXUDQUL3C1keAAAECBAgQIECAAAECBPaigKBhL2J7KQIECBAgQIAAAQIECBAgUF1A0FC9wtZHgAABAgQIECBAgAABAgT2ooCgYS9ieykCBAgQIECAAAECBAgQIFBdQNBQvcLWR4AAAQIECBAgQIAAAQIE9qKAoGEvYnspAgQIECBAgAABAgQIECBQXUDQUL3C1keAAAECBAgQIECAAAECBPaigKBhL2J7KQIECBAgQIAAAQIECBAgUF1A0FC9wtZHgAABAgQIECBAgAABAgT2ooCgYS9ieykCBAgQIECAAAECBAgQIFBdQNBQvcLWR4AAAQIECBAgQIAAAQIE9qKAoGEvYnspAgQIECBAgAABAgQIECBQXUDQUL3C1keAAAECBAgQIECAAAECBPaigKBhL2J7KQIECBAgQIAAAQIECBAgUF1A0PBvFT7rrLOGN7zhDcOjH/3o4eijj65ed+sjQIAAAQIECBAgQIAAAQKjCAgahmH43Oc+N7zyla8cLr300uHEE08UNIzSagYlQIAAAQIECBAgQIAAgXUQWPug4atf/erwute9brjkkkuGr33ta4KGdeh6ayRAgAABAgQIECBAgACB0QTWOmj4zne+M7z2ta8d7na3uw0f+9jHhrPPPntHQcP5558/XHzxxaMVycAECBAgQIAAAQIECBAgQGARgcMPP3w46qijFnnqaM9Z26DhyiuvHN785jcPhx122PBTP/VTk7Ma9iRouOKKK0YrkoEJECBAYHeBL37tquFr37oay14QOPLwfYdDDtxnL7ySlyBAgAABAgRaCOy///6ChhaQy45x9dVXD+9617uGL3/5y8MjH/nIYb/99htOP/30HQcNy76+5xMgQIDAzgS+9LUrht/7088NHzj3mzsbwF/tSOBhx95geMYJN9/R3/ojAgQIECBAYP0E1vKMhviFiQgaHv/4x0/OaIiHoGH9mt+KCRBYPYGnvviTQoaksp30oBsPv/yzRya9upclQIAAAQIEVklg7YKG+IWJP//zPx+OP/744Ra3uMWuWgkaVqltzZUAgXUUuOBfLh+O++2PruPSu1jzjQ/ffzjjeX7+uYtimAQBAgQIEOhcYK2Chq9//evDaaedNtz3vvcdjjnmmN1KI2jovFNNjwCBtRf4x/MuGZ70ovPW3iET4EMvv0vmy3ttAgQIECBAYEUE1ipouOCCC4ZTTz11uOyyy7Ytz/3vf//hfve737bP8wQCBAgQ2DsCgoa947zVqwga8mtgBgQIECBAYBUE1ipo2KogzmhYhXY1RwIE1llA0JBffUFDfg3MgAABAgQIrIKAoOHfqiRoWIV2NUcCBNZZQNCQX31BQ34NzIAAAQIECKyCgKBB0LAKfWqOBAgQGAQN+U0gaMivgRkQIECAAIFVEBA0CBpWoU/NkQABAoKGDnpA0NBBEUyBAAECBAisgICgQdCwAm1qigQIEBgEDR00gaChgyKYAgECBAgQWAEBQcMKFMkUCRAgQEDQ0EMPCBp6qII5ECBAgACB/gUEDf3XyAwJECBAYBA09NAEgoYeqmAOBAgQIECgfwFBQ/81MkMCBAgQEDR00QOChi7KYBIECBAgQKB7AUFD9yUyQQIECBAIAb86kd8Hgob8GpgBAQIECBBYBQFBwypUyRwJECBAQNDQQQ8IGjoogikQIECAAIEVEBA0rECRTJEAAQIEnNHQQw8IGnqogjkQIECAAIH+BQQN/dfIDAkQIEDApRNd9ICgoYsymAQBAgQIEOheQNDQfYlMkAABAgRCwD0a8vtA0JBfAzMgQIAAAQKrICBoWIUqmSMBAgQICBo66AFBQwdFMAUCBAgQILACAoKGFSiSKRIgQICAMxp66AFBQw9VMAcCBAgQINC/gKCh/xqZIQECBAi4dKKLHhA0dFEGkyBAgAABAt0LCBq6L5EJEiBAgEAIuEdDfh8IGvJrYAYECBAgQGAVBAQNq1AlcyRAgAABQUMHPSBo6KAIpkCAAAECBFZAQNCwAkUyRQIECBBwRkMPPSBo6KEK5kCAAAECBPoXEDT0XyMzJECAAAGXTnTRA4KGLspgEgQIECBAoHsBQUP3JTJBAgQIEAgB92jI7wNBQ34NzIAAAQIECKyCgKBhFapkjgQIECAgaOigBwQNHRTBFAgQIECAwAoICBpWoEimSIAAAQLOaOihBwQNPVTBHAgQIECAQP8Cgob+a2SGBAgQIODSiS56QNDQRRlMggABAgQIdC8gaOi+RCZIgAABAiHgHg35fSBoyK+BGRAgQIAAgVUQEDSsQpXMkQABAgQEDR30gKChgyKYAgECBAgQWAEBQcMKFMkUCRAgQMAZDT30gKChhyqYAwECBAgQ6F9A0NB/jcyQAAECBFw60UUPCBq6KINJECBAgACB7gUEDd2XyAQJECBAIATcoyG/DwQN+TUwAwIECBAgsAoCgoZVqJI5EiBAgICgoYMeEDR0UARTIECAAAECKyAgaFiBIpkiAQIECDijoYceEDT0UAVzIECAAAEC/QsIGvqvkRkSIECAgEsnuugBQUMXZTAJAgQIECDQvYCgofsSmSABAgQIhIB7NOT3gaAhvwZmQIAAAQIEVkFA0LAKVTJHAgQIEBA0dNADgoYOimAKBAgQIEBgBQQEDStQJFMkQIAAAWc09NADgoYeqmAOBAgQIECgfwFBQ/81MkMCBAgQcOlEFz0gaOiiDCZBgAABAgS6FxA0dF8iEyRAgACBEHCPhvw+EDTk18AMCBAgQIDAKggIGlahSuZIgAABAoKGDnpA0NBBEUyBAAECBAisgICgYQWKZIoECBAg4IyGHnpA0NBDFcyBAAECBAj0LyBo6L9GZkiAAAECLp3oogcEDV2UwSQIECBAgED3AoKG7ktkggQIECAQAu7RkN8Hgob8GpgBAQIECBBYBQFBwypUyRwJECBAQNDQQQ8IGjoogikQIECAAIEVEBA0rECRTJEAAQIEnNHQQw8IGnqogjkQIECAAIH+BQQN/dfIDAkQIEDApRNd9ICgoYsymAQBAgQIEOheQNDQfYlMkAABAgRCwD0a8vtA0JBfAzMgQIAAAQKrICBoWIUqmSMBAgQICBo66AFBQwdFMAUCBAgQILACAoKGFSiSKRIgQICAMxp66AFBQw9VMAcCBAgQINC/gKCh/xqZIQECBAi4dKKLHhA0dFEGkyBAgAABAt0LCBq6L5EJEiBAgEAIuEdDfh8IGvJrYAYECBAgQGAVBAQNq1AlcyRAgAABQUMHPSBo6KAIpkCAAAECBFZAQNCwAkUyRQIECBBwRkMPPSBo6KEK5kCAAAECBPoXEDT0XyMzJECAAAGXTnTRA4KGLspgEgQIECBAoHsBQUP3JTJBAgQIEAgB92jI7wNBQ34NzIAAAQIECKyCgKBhFapkjgQIECAgaOigBwQNHRTBFAgQIECAwAoICBpWoEimSIAAAQLOaOihBwQNPVTBHAgQIECAQP8Cgob+a2SGBAgQIODSiS56QNDQRRlMggABAgQIdC8gaOi+RCZIgAABAiHgHg35fSBoyK+BGRAgQIAAgVUQEDSsQpXMkQABAgQEDR30gKChgyKYAgECBAgQWAEBQcMKFMkUCRAgQMAZDT30gKChhyqYAwECBAgQ6F9A0NB/jcyQAAECBFw60UUPCBq6KINJECBAgACB7gUEDd2XyAQJECBAIATcoyG/DwQN+TUwAwIECBAgsAoCgoZVqJI5EiBAgICgoYMeEDR0UARTIECAAAECKyAgaFiBIpkiAQIECDijoYceEDT0UAVzIECAAAEC/QsIGvqvkRkSIECAgEsnuugBQUMXZTAJAgQIECDQvYCgofsSmSABAgQIhIB7NOT3gaAhvwZmQIAAAQIEVkFA0LAKVTJHAgQIEBA0dNADgoYOimAKBAgQIEBgBQQEDStQJFMkQIAAAWc09NADgoYeqmAOBAgQIECgfwFBQ/81MkMCBAgQcOlEFz0gaOiiDCZBgAABAgS6FxA0dF8iEyRAgACBEHCPhvw+EDTk18AMCBAgQIDAKggIGlahSuZIgAABAoKGDnpA0NBBEUyBAAECBAisgICgYQWKZIoECBAg4IyGHnpA0NBDFcyBAAECBAj0LyBo6L9GZkiAAAECLp3oogcEDV2UwSQIECBAgED3AoKG7ktkggQIECAQAu7RkN8Hgob8GpgBAQIECBBYBQFBwypUyRwJECBAQNDQQQ8IGjoogikQIECAAIEVEBA0rECRTJEAAQIEnNHQQw8IGnqogjkQIECAAIH+BQQN/dfIDAkQIEDApRNd9ICgoYsymAQBAgQIEOheQNDQfYlMkAABAgRCwD0a8vtA0JBfAzMgQIAAAQKrICBoWIUqmSMBAgQICBo66AFBQwdFMAUCBAgQILACAoKGFSiSKRIgQICAMxp66AFBQw9VMAcCBAgQINC/gKCh/xqZIQECBAi4dKKLHhA0dFEGkyBAgAABAt0LCBq6L5EJEiBAgEAIuEdDfh8IGvJrYAYECBAgQGAVBAQNq1AlcyRAgAABQUMHPSBo6KAIpkCAAAECBFZAQNCwAkUyRQIECBBwRkMPPSBo6KEK5kCAAAECBPoXEDT0XyMzJECAAAGXTnTRA4KGLspgEgQIECBAoHsBQUP3JTJBAgQIEAgB92jI7wNBQ34NzIAAAQIECKyCgKBhFapkjgQIECAgaOigBwQNHRTBFAgQIECAwAoICBpWoEimSIAAAQLOaOihBwQNPVTBHAgQIECAQP8Cgob+a2SGBAgQIODSiS56QNDQRRlMggABAgQIdC8gaOi+RCZIgAABAiHgHg35fSBoyK+BGRAgQIAAgVUQEDSsQpXMkQABAgQEDR30gKChgyKYAgECBAgQWAEBQcMKFMkUCRAgQMAZDT30gKChhyqYAwECBAgQ6F9A0NB/jcyQAAECBFw60UUPCBq6KINJECBAgACB7gUEDd2XyAQJECBAIATcoyG/DwQN+TUwAwIECBAgsAoCgoZVqJI5EiBAgICgoYMeEDR0UARTIECAAAECKyAgaFiBIpkiAQIECDijoYceEDT0UAVzIECAAAEC/QsIGvqvkRkSIECAgEsnuugBQUMXZTAJAgQIECDQvYCgofsSmSABAgQIhIB7NOT3gaAhvwZmQIAAAQIEVkFA0LAKVTJHAgQIEBA0dNADgoYOimAKBAgQIEBgBQQEDStQJFMkQIAAAWc09NADgoYeqmAOBAgQIECgfwFBQ/81MkMCBAgQcOlEFz0gaOiiDCZBgAABAgS6FxA0dF8iEyRAgACBEHCPhvw+EDTk18AMCBAgQIDAKggIGlahSuZIgAABAoKGDnpA0NBBEUyBAAECBAisgICgYQWKZIoECBAg4IyGHnpA0NBDFcyBAAECBAj0LyBo6L9GZkiAAAECLp3oogcEDV2UwSQIECBAgED3AoKG7ktkggQIECAQAu7RkN8Hgob8GpgBAQIECBBYBQFBwypUyRwJECBAQNDQQQ8IGjoogikQIECAAIEVEBA0rECRTJEAAQIEnNHQQw8IGnqogjkQIECAAIH+BQQN/dfIDAkQIEDApRNd9ICgoYsymAQBAgQIEOheQNDQfYlMkAABAgRCwD0a8vtA0JBfAzMgQIAAAQKrICBoWIUqmSMBAgQICBo66AFBQwdFMAUCBAgQILACAoKGFSiSKRIgQICAMxp66AFBQw9VMAcCBAgQINC/wFoGDVddddVw1llnDe9+97uHr3zlK0P8/wcddNBwz3veczj22GOHa1/72v1XzgwJECCwZgIuncgvuKAhvwZmQIAAAQIEVkFg7YKGK6+8cnjTm940fPrTnx5OOOGE4WY3u9lwxRVXDG984xuHc845Z7jLXe4yPPzhDx/222+/VaifORIgQGBtBAQN+aUWNOTXwAwIECBAgMAqCKxd0PCJT3xiePWrXz0cccQRwxOf+MThwAMPnNTp61//+vDSl750+Na3vjU84QlPGG55y1uuQv3MkQABAmsjIGjIL7WgIb8GZkCAAAECBFZBYO2Chosuumh4xSteMdz4xjceTjzxxOGAAw6Y1Omyyy4bTjvttOH8888fHvrQhw73uMc9VqF+5kiAAIG1ERA05Jda0JBfAzMgQIAAAQKrILB2QcNmRYmg4dRTTx0uvPDC4XGPe9xwhzvcYeH6feELX1j4uZ5IgAABAjsT+Oj5VwzPfPXFO/tjf9VE4K+ffeMm4/QyyLe+c9Xw95+4bPjyN6/qZUql53GLG15ruOft//ULHg8CBAgQGFfgyCOPHPcFthld0PBvQBEWnHLKKcOhhx46nHTSScP3fd/3LVyYOAvi4osd/C4M5okECBDYgcB5Fw3Di87YwR/6k2YCLz+52VDpA33swmF4xbuG4TtXpE9lrSZwixsMw688YBgO/tcrVz0IECBAYASBww8/fDjqqKNGGHnxIQUNwzAJCd7ylrcMl1566fCYxzxmiMIs87jkkkuWebrnEiBAgMAOBM769HeGX3/phTv4S3/SSuDMF96m1VDp4zzuBecPF35ZypBRiJ++28HD0x91RMZLe00CBAisjUD8qmLmY62DhviVide85jUT/0h87n3vew+3u93t/LxlZkd6bQIECGwi4B4N+a1R5R4N/3ThpcMJz/l4PuiazuDA6+w7vPcld1rT1Vs2AQIE1kNgrYOGaYmvuuqq4bzzzhv+4i/+YvI/xT0abnrTm65HB1glAQIEVkRA0JBfqCpBg17SS/kCZkCAAIHaAoKGmfp+8IMfHN74xjcOt7rVrYbHP/7xzmyo3ftWR4DAignYHOYXTNCQX4MqM6jSS1XqYR0ECBBoLSBomBGdXkpx/etff3jqU586HHLIIa29jUeAAAECOxQQNOwQruGfVdkc6qWGTbHDoar00g6X788IECBQXmCtgoYrr7xyePOb3zycffbZw/HHHz8cffTRuxV4GjQcdthhw1Oe8pTh4IMPLt8AFkiAAIFVEbA5zK9Ulc2hXtJL+QJmQIAAgdoCaxU0XHHFFcNpp502fOYzn5n8usQxxxyzq7oRQrz+9a8fzjrrrOHud7/78NCHPnTYZ599alff6ggQILBCAjaH+cUSNOTXoMoMqvRSlXpYBwECBFoLrFXQEHgRJMRZDfe6172GY489drjuda87fPvb3x7e+c53Du9///uHW97ylsOJJ544+d89CBAgQKAfAUFDfi2qbA71kl7KFzADAgQI1BZYu6AhynnRRRcNb3vb24bPfvazw3e/+93hWte61nDEEUdMgoc73vGOw7777lu76lZHgACBFRSwOcwvmqAhvwZVZlCll6rUwzoIECDQWmAtg4bWiMYjQIAAgfEFBA3jG2/3ClU2h3ppu0qP/8+r9NL4Ul6BAAECqykgaFjNupk1AQIE1k7A5jC/5FU2h3pJL+ULmAEBAgRqCwgaatfX6ggQIFBGwOYwv5SChvwaVJlBlV6qUg/rIECAQGsBQUNrUeMRIECAwCgCgoZRWJcatMrmUC8tVfZRnlyll0bBMSgBAgQKCAgaChTREggQILAOAjaH+VWusjnUS3opX8AMCBAgUFtA0FC7vlZHgACBMgI2h/mlFDTk16DKDKr0UpV6WAcBAgRaCwgaWosajwABAgRGERA0jMK61KBVNod6aamyj/LkKr00Co5BCRAgUEBA0FCgiJZAgACBdRCwOcyvcpXNoV7SS/kCZkCAAIHaAoKG2vW1OgIECJQRsDnML6WgIb8GVWZQpZeq1MM6CBAg0FpA0NBa1HgECBAgMIqAoGEU1qUGrbI51EtLlX2UJ1fppVFwDEqAAIECAoKGAkW0BAIECKyDgM1hfpWrbA71kl7KFzADAgQI1BYQNNSur9URIECgjIDNYX4pBQ35Nagygyq9VKUe1kGAAIHWAoKG1qLGI0CAAIFRBAQNo7AuNWiVzaFeWqrsozy5Si+NgmNQAgQIFBAQNBQooiUQIEBgHQRsDvOrXGVzqJf0Ur6AGRAgQKC2gKChdn2tjgABAmUEbA7zSyloyK9BlRlU6aUq9bAOAgQItBYQNLQWNR4BAgQIjCIgaBiFdalBq2wO9dJSZR/lyVV6aRQcgxIgQKCAgKChQBEtgQABAusgYHOYX+Uqm0O9pJfyBcyAAAECtQUEDbXra3UECBAoI2BzmF9KQUN+DarMoEovVamHdRAgQKC1gKChtajxCBAgQGAUAUHDKKxLDVplc6iXlir7KE+u0kuj4BiUAAECBQQEDQWKaAkECBBYBwGbw/wqV9kc6iW9lC9gBgQIEKgtIGioXV+rI0CAQBkBm8P8Ugoa8mtQZQZVeqlKPayDAAECrQUEDa1FjUeAAAECowgIGkZhXWrQKptDvbRU2Ud5cpVeGgXHoAQIECggIGgoUERLIECAwDoI2BzmV7nK5lAv6aV8ATMgQIBAbQFBQ+36Wh0BAgTKCNgc5pdS0JBfgyozqNJLVephHQQIEGgtIGhoLWo8AgQIEBhFQNAwCutSg1bZHOqlpco+ypOr9NIoOAYlQIBAAQFBQ4EiWgIBAgTWQcDmML/KVTaHekkv5QuYAQECBGoLCBpq19fqCBAgUEbA5jC/lIKG/BpUmUGVXqpSD+sgQIBAawFBQ2tR4xEgQIDAKAKChlFYlxq0yuZQLy1V9lGeXKWXRsExKAECBAoICBoKFNESCBAgsA4CNof5Va6yOdRLeilfwAwIECBQW0DQULu+VkeAAIEyAjaH+aUUNOTXoMoMqvRSlXpYBwECBFoLCBpaixqPAAECBEYREDSMwrrUoFU2h3ppqbKP8uQqvTQKjkEJECBQQEDQUKCIlkCAAIF1ELA5zK9ylc2hXtJL+QJmQIAAgdoCgoba9bU6AgQIlBGwOcwvpaAhvwZVZlCll6rUwzoIECDQWkDQ0FrUeAQIECAwioCgYRTWpQatsjnUS0uVfZQnV+mlUXAMSoAAgQICgoYCRbQEAgQIrIOAzWF+latsDvWSXsoXMAMCBAjUFhA01K6v1REgQKCMgM1hfikFDfk1qDKDKr1UpR7WQYAAgdYCgobWosYjQIAAgVEEcM3DmAAAIABJREFUBA2jsC41aJXNoV5aquyjPLlKL42CY1ACBAgUEBA0FCiiJRAgQGAdBGwO86tcZXOol/RSvoAZECBAoLaAoKF2fa2OAAECZQRsDvNLKWjIr0GVGVTppSr1sA4CBAi0FhA0tBY1HgECBAiMIiBoGIV1qUGrbA710lJlH+XJVXppFByDEiBAoICAoKFAES2BAAEC6yBgc5hf5SqbQ72kl/IFzIAAAQK1BQQNtetrdQQIECgjYHOYX0pBQ34NqsygSi9VqYd1ECBAoLWAoKG1qPEIECBAYBQBQcMorEsNWmVzqJeWKvsoT67SS6PgGJQAAQIFBAQNBYpoCQQIEFgHAZvD/CpX2RzqJb2UL2AGBAgQqC0gaKhdX6sjQIBAGQGbw/xSChrya1BlBlV6qUo9rIMAAQKtBQQNrUWNR4AAAQKjCAgaRmFdatAqm0O9tFTZR3lylV4aBcegBAgQKCAgaChQREsgQIDAOgjYHOZXucrmUC/ppXwBMyBAgEBtAUFD7fpaHQECBMoI2Bzml1LQkF+DKjOo0ktV6mEdBAgQaC0gaGgtajwCBAgQGEVA0DAK61KDVtkc6qWlyj7Kk6v00ig4BiVAgEABAUFDgSJaAgECBNZBwOYwv8pVNod6SS/lC5gBAQIEagsIGmrX1+oIECBQRsDmML+Ugob8GlSZQZVeqlIP6yBAgEBrAUFDa1HjESBAgMAoAoKGUViXGrTK5lAvLVX2UZ5cpZdGwTEoAQIECggIGgoU0RIIECCwDgI2h/lVrrI51Et6KV/ADAgQIFBbQNBQu75WR4AAgTICNof5pRQ05Negygyq9FKVelgHAQIEWgsIGlqLGo8AAQIERhEQNIzCutSgVTaHemmpso/y5Cq9NAqOQQkQIFBAQNBQoIiWQIAAgXUQsDnMr3KVzaFe0kv5AmZAgACB2gKChtr1tToCBAiUEbA5zC+loCG/BlVmUKWXqtTDOggQINBaQNDQWtR4BAgQIDCKgKBhFNalBq2yOdRLS5V9lCdX6aVRcAxKgACBAgKChgJFtAQCBAisg4DNYX6Vq2wO9ZJeyhcwAwIECNQWEDTUrq/VESBAoIyAzWF+KQUN+TWoMoMqvVSlHtZBgACB1gKChtaixiNAgACBUQQEDaOwLjVolc2hXlqq7KM8uUovjYJjUAIECBQQEDQUKKIlECBAYB0EbA7zq1xlc6iX9FK+gBkQIECgtoCgoXZ9rY4AAQJlBGwO80spaMivQZUZVOmlKvWwDgIECLQWEDS0FjUeAQIECIwiIGgYhXWpQatsDvXSUmUf5clVemkUHIMSIECggICgoUARLYEAAQLrIGBzmF/lKptDvaSX8gXMgAABArUFBA2162t1BAgQKCNgc5hfSkFDfg2qzKBKL1Wph3UQIECgtYCgobWo8QgQIEBgFAFBwyisSw1aZXOol5Yq+yhPrtJLo+AYlAABAgUEBA0FimgJBAgQWAcBm8P8KlfZHOolvZQvYAYECBCoLSBoqF1fqyNAgEAZAZvD/FIKGvJrUGUGVXqpSj2sgwABAq0FBA2tRY1HgAABAqMICBpGYV1q0CqbQ720VNlHeXKVXhoFx6AECBAoICBoKFBESyBAgMA6CNgc5le5yuZQL+mlfAEzIECAQG0BQUPt+lodAQIEygjYHOaXUtCQX4MqM6jSS1XqYR0ECBBoLSBoaC1qPAIECBAYRUDQMArrUoNW2RzqpaXKPsqTq/TSKDgGJUCAQAEBQUOBIloCAQIE1kHA5jC/ylU2h3pJL+ULmAEBAgRqCwgaatfX6ggQIFBGwOYwv5SChvwaVJlBlV6qUg/rIECAQGsBQUNrUeMRIECAwCgCgoZRWJcatMrmUC8tVfZRnlyll0bBMSgBAgQKCAgaChTREggQILAOAjaH+VWusjnUS3opX8AMCBAgUFtA0FC7vlZHgACBMgI2h/mlFDTk16DKDKr0UpV6WAcBAgRaCwgaWosajwABAgRGERA0jMK61KBVNod6aamyj/LkKr00Co5BCRAgUEBA0FCgiJZAgACBdRCwOcyvcpXNoV7SS/kCZkCAAIHaAoKG2vW1OgIECJQRsDnML6WgIb8GVWZQpZeq1MM6CBAg0FpA0NBa1HgECBAgMIqAoGEU1qUGrbI51EtLlX2UJ1fppVFwDEqAAIECAoKGAkW0BAIECKyDgM1hfpWrbA71kl7KFzADAgQI1BYQNNSur9URIECgjIDNYX4pBQ35Nagygyq9VKUe1kGAAIHWAoKG1qLGI0CAAIFRBAQNo7AuNWiVzaFeWqrsozy5Si+NgmNQAgQIFBAQNBQooiUQIEBgHQRsDvOrXGVzqJf0Ur6AGRAgQKC2gKChdn2tjgABAmUEbA7zSyloyK9BlRlU6aUq9bAOAgQItBYQNLQWNR4BAgQIjCIgaBiFdalBq2wO9dJSZR/lyVV6aRQcgxIgQKCAgKChQBEtgQABAusgYHOYX+Uqm0O9pJfyBcyAAAECtQUEDbXra3UECBAoI2BzmF9KQUN+DarMoEovVamHdRAgQKC1gKChtajxCBAgQGAUAUHDKKxLDVplc6iXlir7KE+u0kuj4BiUAAECBQQEDQWKaAkECBBYBwGbw/wqV9kc6iW9lC9gBgQIEKgtIGioXV+rI0CAQBkBm8P8Ugoa8mtQZQZVeqlKPayDAAECrQUEDa1FjUeAAAECowgIGkZhXWrQKptDvbRU2Ud5cpVeGgXHoAQIECggIGgoUERLIECAwDoI2BzmV7nK5lAv6aV8ATMgQIBAbQFBQ+36Wh0BAgTKCNgc5pdS0JBfgyozqNJLVephHQQIEGgtIGhoLWo8AgQIEBhFQNAwCutSg1bZHOqlpco+ypOr9NIoOAYlQIBAAQFBQ4EiWgIBAgTWQcDmML/KVTaHekkv5QuYAQECBGoLCBpq19fqCBAgUEbA5jC/lIKG/BpUmUGVXqpSD+sgQIBAawFBQ2tR4xEgQIDAKAKChlFYlxq0yuZQLy1V9lGeXKWXRsExKAECBAoICBoKFNESCBAgsA4CNof5Va6yOdRLeilfwAwIECBQW0DQULu+VkeAAIEyAjaH+aUUNOTXoMoMqvRSlXpYBwECBFoLCBpaixqPAAECBEYREDSMwrrUoFU2h3ppqbKP8uQqvTQKjkEJECBQQEDQUKCIlkCAAIF1ELA5zK9ylc2hXtJL+QJmQIAAgdoCgoba9bU6AgQIlBGwOcwvpaAhvwZVZlCll6rUwzoIECDQWkDQ0FrUeAQIECAwioCgYRTWpQatsjnUS0uVfZQnV+mlUXAMSoAAgQICgoYCRbQEAgQIrIOAzWF+latsDvWSXsoXMAMCBAjUFljLoOGqq64azjrrrOHd73738JWvfGWI//+6173ucPvb3354wAMeMBx66KG1q251BAgQWEEBm8P8ogka8mtQZQZVeqlKPayDAAECrQXWLmi48sorhze96U3DJz/5yeG4444bbnvb205MP/CBDwxvfetbhwMPPHA46aSThiOOOKK1tfEIECBAYA8EBA17gNfoT6tsDvVSo4bYg2Gq9NIeEPhTAgQIlBZYu6DhggsuGE499dRJoPCUpzxlOPjggycFjgDiNa95zXDuuecOP/ZjPzY87GEPK114iyNAgMCqCdgc5lesyuZQL+mlfAEzIECAQG2BtQsavvSlL+0KGuLMhYMOOmhXhf/qr/5qeN/73jf8yI/8yHDCCScsXPnzzz9/uOKKKxZ+vicSIECAwPICH7/wyuH333Dp8n/oL5oJvO5p//+/M5sNmjCQXkpAn3vJKr2UL2kGBAgQuKbA/vvvPxx11FGpNGsXNGymffXVVw+vfe1rh3POOWe4z33uMzzwgQ9cuDARNFx88cULP98TCRAgQGB5gfMuGoYXnbH83/mLdgIvP7ndWJkj6aVM/X997Sq9lC9pBgQIELimwOGHHy5o6KUxIiw47bTTJpdSPOEJTxgOO+ywXqZmHgQIECAwDIPT3fPbwKUT+TWoMoMqvVSlHtZBgACB1gJrf0bDd7/73eE973nP5JKJY445ZvKrEwcccEBrZ+MRIECAwB4KCBr2ELDBn1fZHOqlBs2wh0NU6aU9ZPDnBAgQKCuwtkFD/KTlhz/84eG9733vcOc733m4xz3uMVznOtcpW2gLI0CAwKoL2BzmV7DK5lAv6aV8ATMgQIBAbYG1DBrihpBvectbhjve8Y7DXe961+Ha17527SpbHQECBAoI2BzmF1HQkF+DKjOo0ktV6mEdBAgQaC2wdkHDZz/72eGVr3zlsM8++2x6BkOc2XD88ccPN7nJTVp7G48AAQIEdiggaNghXMM/q7I51EsNm2KHQ1XppR0u358RIECgvMDaBQ3xqxKvec1rtixs3KMhfvry5je/efkGsEACBAisioDNYX6lqmwO9ZJeyhcwAwIECNQWWLugoXY5rY4AAQJ1BWwO82sraMivQZUZVOmlKvWwDgIECLQWEDS0FjUeAQIECIwiIGgYhXWpQatsDvXSUmUf5clVemkUHIMSIECggICgoUARLYEAAQLrIGBzmF/lKptDvaSX8gXMgAABArUFBA2162t1BAgQKCNgc5hfSkFDfg2qzKBKL1Wph3UQIECgtYCgobWo8QgQIEBgFAFBwyisSw1aZXOol5Yq+yhPrtJLo+AYlAABAgUEBA0FimgJBAgQWAcBm8P8KlfZHOolvZQvYAYECBCoLSBoqF1fqyNAgEAZAZvD/FIKGvJrUGUGVXqpSj2sgwABAq0FBA2tRY1HgAABAqMICBpGYV1q0CqbQ720VNlHeXKVXhoFx6AECBAoICBoKFBESyBAgMA6CNgc5le5yuZQL+mlfAEzIECAQG0BQUPt+lodAQIEygjYHOaXUtCQX4MqM6jSS1XqYR0ECBBoLSBoaC1qPAIECBAYRUDQMArrUoNW2RzqpaXKPsqTq/TSKDgGJUCAQAEBQUOBIloCAQIE1kHA5jC/ylU2h3pJL+ULmAEBAgRqCwgaatfX6ggQIFBGwOYwv5SChvwaVJlBlV6qUg/rIECAQGsBQUNrUeMRIECAwCgCgoZRWJcatMrmUC8tVfZRnlyll0bBMSgBAgQKCAgaChTREggQILAOAjaH+VWusjnUS3opX8AMCBAgUFtA0FC7vlZHgACBMgI2h/mlFDTk16DKDKr0UpV6WAcBAgRaCwgaWosajwABAgRGERA0jMK61KBVNod6aamyj/LkKr00Co5BCRAgUEBA0FCgiJZAgACBdRCwOcyvcpXNoV7SS/kCZkCAAIHaAoKG2vW1OgIECJQRsDnML6WgIb8GVWZQpZeq1MM6CBAg0FpA0NBa1HgECBAgMIqAoGEU1qUGrbI51EtLlX2UJ1fppVFwDEqAAIECAoKGAkW0BAIECKyDgM1hfpWrbA71kl7KFzADAgQI1BYQNNSur9URIECgjIDNYX4pBQ35Nagygyq9VKUe1kGAAIHWAoKG1qLGI0CAAIFRBAQNo7AuNWiVzaFeWqrsozy5Si+NgmNQAgQIFBAQNBQooiUQIEBgHQRsDvOrXGVzqJf0Ur6AGRAgQKC2gKChdn2tjgABAmUEbA7zSyloyK9BlRlU6aUq9bAOAgQItBYQNLQWNR4BAgQIjCIgaBiFdalBq2wO9dJSZR/lyVV6aRQcgxIgQKCAgKChQBEtgQABAusgYHOYX+Uqm0O9pJfyBcyAAAECtQUEDbXra3UECBAoI2BzmF9KQUN+DarMoEovVamHdRAgQKC1gKChtajxCBAgQGAUAUHDKKxLDVplc6iXlir7KE+u0kuj4BiUAAECBQQEDQWKaAkECBBYBwGbw/wqV9kc6iW9lC9gBgQIEKgtIGioXV+rI0CAQBkBm8P8Ugoa8mtQZQZVeqlKPayDAAECrQUEDa1FjUeAAAECowgIGkZhXWrQKptDvbRU2Ud5cpVeGgXHoAQIECggIGgoUERLIECAwDoI2BzmV7nK5lAv6aV8ATMgQIBAbQFBQ+36Wh0BAgTKCNgc5pdS0JBfgyozqNJLVephHQQIEGgtIGhoLWo8AgQIEBhFQNAwCutSg1bZHOqlpco+ypOr9NIoOAYlQIBAAQFBQ4EiWgIBAgTWQcDmML/KVTaHekkv5QuYAQECBGoLCBpq19fqCBAgUEbA5jC/lIKG/BpUmUGVXqpSD+sgQIBAawFBQ2tR4xEgQIDAKAKChlFYlxq0yuZQLy1V9lGeXKWXRsExKAECBAoICBoKFNESCBAgsA4CNof5Va6yOdRLeilfwAwIECBQW0DQULu+VkeAAIEyAjaH+aUUNOTXoMoMqvRSlXpYBwECBFoLCBpaixqPAAECBEYREDSMwrrUoFU2h3ppqbKP8uQqvTQKjkEJECBQQEDQUKCIlkCAAIF1ELA5zK9ylc2hXtJL+QJmQIAAgdoCgoba9bU6AgQIlBGwOcwvpaAhvwZVZlCll6rUwzoIECDQWkDQ0FrUeAQIECAwioCgYRTWpQatsjnUS0uVfZQnV+mlUXAMSoAAgQICgoYCRbQEAgQIrIOAzWF+latsDvWSXsoXMAMCBAjUFhA01K6v1REgQKCMgM1hfikFDfk1qDKDKr1UpR7WQYAAgdYCgobWosYjQIAAgVEEBA2jsC41aJXNoV5aquyjPLlKL42CY1ACBAgUEBA0FCiiJRAgQGAdBGwO86tcZXOol/RSvoAZECBAoLaAoKF2fa2OAAECZQRsDvNLKWjIr0GVGVTppSr1sA4CBAi0FhA0tBY1HgECBAiMIiBoGIV1qUGrbA710lJlH+XJVXppFByDEiBAoICAoKFAES2BAAEC6yBgc5hf5SqbQ72kl/IFzIAAAQK1BQQNtetrdQQIECgjYHOYX0pBQ34NqsygSi9VqYd1ECBAoLWAoKG1qPEIECBAYBQBQcMorEsNWmVzqJeWKvsoT67SS6PgGJQAAQIFBAQNBYpoCQQIEFgHAZvD/CpX2RzqJb2UL2AGBAgQqC0gaKhdX6sjQIBAGQGbw/xSChrya1BlBlV6qUo9rIMAAQKtBQQNrUWNR4AAAQKjCAgaRmFdatAqm0O9tFTZR3lylV4aBcegBAgQKCAgaChQREsgQIDAOgjYHOZXucrmUC/ppXwBMyBAgEBtAUFD7fpaHQECBMoI2Bzml1LQkF+DKjOo0ktV6mEdBAgQaC0gaGgtajwCBAgQGEVA0DAK61KDVtkc6qWlyj7Kk6v00ig4BiVAgEABAUFDgSJaAgECBNZBwOYwv8pVNod6SS/lC5gBAQIEagsIGmrX1+oIECBQRsDmML+Ugob8GlSZQZVeqlIP6yBAgEBrAUFDa1HjESBAgMAoAoKGUViXGrTK5lAvLVX2UZ5cpZdGwTEoAQIECggIGgoU0RIIECCwDgI2h/lVrrI51Et6KV/ADAgQIFBbQNBQu75WR4AAgTICNof5pRQ05Negygyq9FKVelgHAQIEWgsIGlqLGo8AAQIERhEQNIzCutSgVTaHemmpso/y5Cq9NAqOQQkQIFBAQNBQoIiWQIAAgXUQsDnMr3KVzaFe0kv5AmZAgACB2gKChtr1tToCBAiUEbA5zC+loCG/BlVmUKWXqtTDOggQINBaQNDQWtR4BAgQIDCKgKBhFNalBq2yOdRLS5V9lCdX6aVRcAxKgACBAgKChgJFtAQCBAisg4DNYX6Vq2wO9ZJeyhcwAwIECNQWEDTUrq/VESBAoIyAzWF+KQUN+TWoMoMqvVSlHtZBgACB1gKChtaixiNAgACBUQQEDaOwLjVolc2hXlqq7KM8uUovjYJjUAIECBQQEDQUKKIlECBAYB0EbA7zq1xlc6iX9FK+gBkQIECgtoCgoXZ9rY4AAQJlBGwO80spaMivQZUZVOmlKvWwDgIECLQWEDS0FjUeAQIECIwiIGgYhXWpQatsDvXSUmUf5clVemkUHIMSIECggICgoUARLYEAAQLrIGBzmF/lKptDvaSX8gXMgAABArUFBA2162t1BAgQKCNgc5hfSkFDfg2qzKBKL1Wph3UQIECgtYCgobWo8QgQIEBgFAFBwyisSw1aZXOol5Yq+yhPrtJLo+AYlAABAgUEBA0FimgJBAgQWAcBm8P8KlfZHOolvZQvYAYECBCoLSBoqF1fqyNAgEAZAZvD/FIKGvJrUGUGVXqpSj2sgwABAq0FBA2tRY1HgAABAqMICBpGYV1q0CqbQ720VNlHeXKVXhoFx6AECBAoICBoKFBESyBAgMA6CNgc5le5yuZQL+mlfAEzIECAQG0BQUPt+lodAQIEygjYHOaXUtCQX4MqM6jSS1XqYR0ECBBoLSBoaC1qPAIECBAYRUDQMArrUoNW2RzqpaXKPsqTq/TSKDgGJUCAQAEBQUOBIloCAQIE1kHA5jC/ylU2h3pJL+ULmAEBAgRqCwgaatfX6ggQIFBGwOYwv5SChvwaVJlBlV6qUg/rIECAQGsBQUNrUeMRIECAwCgCgoZRWJcatMrmUC8tVfZRnlyll0bBMSgBAgQKCAgaChTREggQILAOAjaH+VWusjnUS3opX8AMCBAgUFtA0FC7vlZHgACBMgI2h/mlFDTk16DKDKr0UpV6WAcBAgRaCwgaWosajwABAgRGERA0jMK61KBVNod6aamyj/LkKr00Co5BCRAgUEBA0FCgiJZAgACBdRCwOcyvcpXNoV7SS/kCZkCAAIHaAoKG2vW1OgIECJQRsDnML6WgIb8GVWZQpZeq1MM6CBAg0FpA0NBa1HgECBAgMIqAoGEU1qUGrbI51EtLlX2UJ1fppVFwDEqAAIECAoKGAkW0BAIECKyDgM1hfpWrbA71kl7KFzADAgQI1BYQNNSur9URIECgjIDNYX4pBQ35Nagygyq9VKUe1kGAAIHWAoKG1qLGI0CAAIFRBAQNo7AuNWiVzaFeWqrsozy5Si+NgmNQAgQIFBAQNBQooiUQIEBgHQRsDvOrXGVzqJf0Ur6AGRAgQKC2gKChdn2tjgABAmUEbA7zSyloyK9BlRlU6aUq9bAOAgQItBYQNLQWNR4BAgQIjCIgaBiFdalBq2wO9dJSZR/lyVV6aRQcgxIgQKCAgKChQBEtgQABAusgYHOYX+Uqm0O9pJfyBcyAAAECtQUEDbXra3UECBAoI2BzmF9KQUN+DarMoEovVamHdRAgQKC1gKChtajxCBAgQGAUAUHDKKxLDVplc6iXlir7KE+u0kuj4BiUAAECBQQEDQWKaAkECBBYBwGbw/wqV9kc6iW9lC9gBgQIEKgtIGioXV+rI0CAQBkBm8P8Ugoa8mtQZQZVeqlKPayDAAECrQUEDa1FjUeAAAECowgIGkZhXWrQKptDvbRU2Ud5cpVeGgXHoAQIECggIGgoUERLIECAwDoI2BzmV7nK5lAv6aV8ATMgQIBAbQFBQ+36Wh0BAgTKCNgc5pdS0JBfgyozqNJLVephHQQIEGgtIGhoLWo8AgQIEBhFQNAwCutSg1bZHOqlpco+ypOr9NIoOAYlQIBAAQFBQ4EiWgIBAgTWQcDmML/KVTaHekkv5QuYAQECBGoLCBpq19fqCBAgUEbA5jC/lIKG/BpUmUGVXqpSD+sgQIBAawFBQ2tR4xEgQIDAKAKChlFYlxq0yuZQLy1V9lGeXKWXRsExKAECBAoIrH3QcNVVVw0XX3zxcOaZZw6f+cxnhic/+cnDIYccUqC0lkCAAIFaAjaH+fWssjnUS3opX8AMCBAgUFtgrYOG008/fTj77LN3Vfj617/+8NSnPlXQULvnrY4AgRUVsDnML5ygIb8GVWZQpZeq1MM6CBAg0FpgrYOGKeYFF1wwnHrqqcMNb3jD4aSTThoOOOCA1s7GI0CAAIE9FBA07CFggz+vsjnUSw2aYQ+HqNJLe8jgzwkQIFBWQNAwDMM0aDjiiCOGJzzhCYKGsu1uYQQIrLKAzWF+9apsDvWSXsoXMAMCBAjUFhA0NAgaLrnkktpdYnUEGgl8/itXDF/5xpWNRjPMVgK3uNH+w6HX268U0lmf/s7w6y+9sNSaVm0xZ77wNqs25Q3nq5fyy1ill2Yl/Ttu7/VVxX/HbaT3yX++fPj2ZVftPdg1faVr7TcMt7vZAcO19tunlMBBBx2Uuh5BQ4Og4fzzz5/cUNKDAIGNBb727WH40/cMw7mfJ7Q3BY79oWE44V578xXHfa3zLhqGF50x7msYfWuBl59cQ0gv5dexSi+FpH/H5fTTsbcfhhPunfPaY7/qxy4chte/fxi+9I2xX8n4U4HrXGsYfvZuw3C/o2uYHH744cNRRx2VuhhBQ4Og4Qtf+EJqEb04gd4FnvWarw5nfeby3qdZcn6POvZ6wwk/mZtot4L96PlXDM98tVC3ledOxvnrZ994J3/W3d/opfySVOmlkPTvuLx+qvTvuKnit75z1XDSi/9luPTyq/Ng1/iVn/WYw4a73vo6JQSOPPLI1HUIGhoEDakV9OIEOhe44F8uH4777Y92Psu607vx4fsPZzyvRjzvuvr8PnWPhvwaVJlBlV7y77jcjqz077ip5F+/7yvD7/3p53Jh1/jVH3yPw4ff+cXcMwGq8AsaZoIGvzpRpa2toycBm8P8alQ5oNdLeqmVgF5qJbnzcXwu7dzOX+4uUKWXpqs65a1fGE454yJlThK44y2vN5z2G7dNevVaL7v2QcNll102nH322cNb3vKW4drXvvbwiEc8Yrjd7W43+e8eBAjsuYAD+j033NMRqhyE6aU97YQ9/3u9tOeGRvhXAb2kE1oJVOklQUOrjtizce5ym4OGlz+txo2P90xiz/96rYOG008/fRIybPQ48cQTh6OPrnG68Z63iREI7FzA5nDndq3+sspBmF5q1RE7H0cv7dzOX+4uoJd0RCuBKr0kaGjVEXs2jqBhz/xm/3qtg4Z2jEYiQGAzAZvD/N6ochCml/RSKwG91Epy5+P4XNon58y+AAAgAElEQVS5nb+sGVoJGvrobEFDuzoIGtpZGokAgQ0EHNDnt4UD+vwaVJmBXqpSyfx16KX8GlSZQZVeEjT00ZGChnZ1EDS0szQSAQKChi57oMpBmNAqv730Un4NqsxAL1WpZP46qvSSoCG/l2IGgoZ2dRA0tLM0EgECgoYue6DKQZigIb+99FJ+DarMQC9VqWT+Oqr0kqAhv5cEDW1rIGho62k0AgTmBGwO81uiykGYXtJLrQT0UivJnY/jc2nndv5yd4EqvSRo6KOzndHQrg6ChnaWRiJAwBkNXfZAlYMwm8P89tJL+TWoMgO9VKWS+euo0kuChvxeckZD2xoIGtp6Go0AAWc0dNcDVQ7CBA35raWX8mtQZQZ6qUol89dRpZcEDfm9JGhoWwNBQ1tPoxEgIGjorgeqHIQJGvJbSy/l16DKDPRSlUrmr6NKLwka8ntJ0NC2BoKGtp5GI0BA0NBdD1Q5CBM05LeWXsqvQZUZ6KUqlcxfR5VeEjTk95KgoW0NBA1tPY1GgICgobseqHIQJmjIby29lF+DKjPQS1Uqmb+OKr0kaMjvJUFD2xoIGtp6Go0AAUFDdz1Q5SBM0JDfWnopvwZVZqCXqlQyfx1VeknQkN9Lgoa2NRA0tPU0GgECgobueqDKQZigIb+19FJ+DarMQC9VqWT+Oqr0kqAhv5cEDW1rIGho62k0AgQEDd31QJWDMEFDfmvppfwaVJmBXqpSyfx1VOklQUN+Lwka2tZA0NDW02gECAgauuuBKgdhgob81tJL+TWoMgO9VKWS+euo0kuChvxeEjS0rYGgoa2n0QgQEDR01wNVDsIEDfmtpZfya1BlBnqpSiXz11GllwQN+b0kaGhbA0FDW0+jESAgaOiuB6ochAka8ltLL+XXoMoM9FKVSuavo0ovCRrye0nQ0LYGgoa2nkYjQEDQ0F0PVDkIEzTkt5Zeyq9BlRnopSqVzF9HlV4SNOT3kqChbQ0EDW09jUaAgKChux6ochAmaMhvLb2UX4MqM9BLVSqZv44qvSRoyO8lQUPbGgga2noajQABQUN3PVDlIEzQkN9aeim/BlVmoJeqVDJ/HVV6SdCQ30uChrY1EDS09TQaAQKChu56oMpBmKAhv7X0Un4NqsxAL1WpZP46qvSSoCG/lwQNbWsgaGjraTQCBAQN3fVAlYMwQUN+a+ml/BpUmYFeqlLJ/HVU6SVBQ34vCRra1kDQ0NbTaAQICBq664EqB2GChvzW0kv5NagyA71UpZL566jSS4KG/F4SNLStgaChrafRCBAQNHTXA1UOwgQN+a2ll/JrUGUGeqlKJfPXUaWXBA35vSRoaFsDQUNbT6MRICBo6K4HqhyECRryW0sv5degygz0UpVK5q+jSi8JGvJ7SdDQtgaChraeRiNAQNDQXQ9UOQgTNOS3ll7Kr0GVGeilKpXMX0eVXhI05PeSoKFtDQQNbT2NRoCAoKG7HqhyECZoyG8tvZRfgyoz0EtVKpm/jiq9JGjI7yVBQ9saCBraehqNAAFBQ3c9UOUgTNCQ31p6Kb8GVWagl6pUMn8dVXpJ0JDfS4KGtjUQNLT1NBoBAoKG7nqgykGYoCG/tfRSfg2qzEAvValk/jqq9JKgIb+XBA1tayBoaOtpNAIEBA3d9UCVgzBBQ35r6aX8GlSZgV6qUsn8dVTpJUFDfi8JGtrWQNDQ1tNoBAgIGrrrgSoHYYKG/NbSS/k1qDIDvVSlkvnrqNJLgob8XhI0tK2BoKGtp9EIEBA0dNcDVQ7CBA35raWX8mtQZQZ6qUol89dRpZcEDfm9JGhoWwNBQ1tPoxEgIGjorgeqHIQJGvJbSy/l16DKDPRSlUrmr6NKLwka8ntJ0NC2BoKGtp5GI0BA0NBdD1Q5CBM05LeWXsqvQZUZ6KUqlcxfR5VeEjTk95KgoW0NBA1tPY1GgICgobseqHIQJmjIby29lF+DKjPQS1Uqmb+OKr0kaMjvJUFD2xoIGtp6Go0AAUFDdz1Q5SBM0JDfWnopvwZVZqCXqlQyfx1VeknQkN9Lgoa2NRA0tPU0GgECgobueqDKQZigIb+19FJ+DarMQC9VqWT+Oqr0kqAhv5cEDW1rIGho62k0AgQEDd31QJWDMEFDfmvppfwaVJmBXqpSyfx1VOklQUN+Lwka2tZA0NDW02gECAgauuuBKgdhgob81tJL+TWoMgO9VKWS+euo0kuChvxeEjS0rYGgoa2n0QgQEDR01wNVDsIEDfmtpZfya1BlBnqpSiXz11GllwQN+b0kaGhbA0FDW0+jESAgaOiuB6ochAka8ltLL+XXoMoM9FKVSuavo0ovCRrye0nQ0LYGgoa2nkYjQEDQ0F0PVDkIEzTkt5Zeyq9BlRnopSqVzF9HlV4SNOT3kqChbQ0EDW09jUaAgKChux6ochAmaMhvLb2UX4MqM9BLVSqZv44qvSRoyO8lQUPbGgga2noajQABQUN3PVDlIEzQkN9aeim/BlVmoJeqVDJ/HVV6SdCQ30uChrY1EDS09TQaAQKChu56oMpBmKAhv7X0Un4NqsxAL1WpZP46qvSSoCG/lwQNbWsgaGjraTQCBAQN3fVAlYMwQUN+a+ml/BpUmYFeqlLJ/HVU6SVBQ34vCRra1kDQ0NbTaAQICBq664EqB2GChvzW0kv5NagyA71UpZL566jSS4KG/F4SNLStgaChrafRCBAQNHTXA1UOwgQN+a2ll/JrUGUGeqlKJfPXUaWXBA35vSRoaFsDQUNbT6MRICBo6K4HqhyECRryW0sv5degygz0UpVK5q+jSi8JGvJ7SdDQtgaChraeRiNAQNDQXQ9UOQgTNOS3ll7Kr0GVGeilKpXMX0eVXhI05PeSoKFtDQQNbT2NRoCAoKG7HqhyECZoyG8tvZRfgyoz0EtVKpm/jiq9JGjI7yVBQ9saCBraehqNAAFBQ3c9UOUgTNCQ31p6Kb8GVWagl6pUMn8dVXpJ0JDfS4KGtjUQNLT1NBoBAoKG7nqgykGYoCG/tfRSfg2qzEAvValk/jqq9JKgIb+XBA1tayBoaOtpNAIEBA3d9UCVgzBBQ35r6aX8GlSZgV6qUsn8dVTpJUFDfi8JGtrWQNDQ1tNoBAgIGrrrgSoHYYKG/NbSS/k1qDIDvVSlkvnrqNJLgob8XhI0tK2BoKGtp9EIEBA0dNcDVQ7CBA35raWX8mtQZQZ6qUol89dRpZcEDfm9JGhoWwNBQ1tPoxEgIGjorgeqHIQJGvJbSy/l16DKDPRSlUrmr6NKLwka8ntJ0NC2BoKGtp5GI0BA0NBdD1Q5CBM05LeWXsqvQZUZ6KUqlcxfR5VeEjTk95KgoW0NBA1tPY1GgICgobseqHIQJmjIby29lF+DKjPQS1Uqmb+OKr0kaMjvJUFD2xoIGtp6Go0AAUFDdz1Q5SBM0JDfWnopvwZVZqCXqlQyfx1VeknQkN9Lgoa2NRA0tPU0GgECgobueqDKQZigIb+19FJ+DarMQC9VqWT+Oqr0kqAhv5cEDW1rIGho62k0AgQEDd31QJWDMEFDfmvppfwaVJmBXqpSyfx1VOklQUN+Lwka2tZA0NDW02gECAgauuuBKgdhgob81tJL+TWoMgO9VKWS+euo0kuChvxeEjS0rYGgoa2n0QgQEDR01wNVDsIEDfmtpZfya1BlBnqpSiXz11GllwQN+b0kaGhbA0FDW0+jESAgaOiuB6ochAka8ltLL+XXoMoM9FKVSuavo0ovCRrye0nQ0LYGgoa2nkYjQEDQ0F0PVDkIEzTkt5Zeyq9BlRnopSqVzF9HlV4SNOT3kqChbQ0EDW09jUaAgKChux6ochAmaMhvLb2UX4MqM9BLVSqZv44qvSRoyO8lQUPbGgga2noajQABQUN3PVDlIEzQkN9aeim/BlVmoJeqVDJ/HVV6SdCQ30uChrY1EDS09TQaAQKChu56oMpBmKAhv7X0Un4NqsxAL1WpZP46qvSSoCG/lwQNbWsgaGjraTQCBAQN3fVAlYMwQUN+a+ml/BpUmYFeqlLJ/HVU6SVBQ34vCRra1kDQ0NbTaAQICBq664EqB2GChvzW0kv5NagyA71UpZL566jSS4KG/F4SNLStgaChrafRCBAQNHTXA1UOwgQN+a2ll/JrUGUGeqlKJfPXUaWXBA35vSRoaFsDQUNbT6MRICBo6K4HqhyECRryW0sv5degygz0UpVK5q+jSi8JGvJ7SdDQtgaChraeRiNAQNDQXQ9UOQgTNOS3ll7Kr0GVGeilKpXMX0eVXhI05PeSoKFtDQQNbT2NRoCAoKG7HqhyECZoyG8tvZRfgyoz0EtVKpm/jiq9JGjI7yVBQ9saCBraehqNAAFBQ3c9UOUgTNCQ31p6Kb8GVWagl6pUMn8dVXpJ0JDfS4KGtjUQNLT1NBoBAoKG7nqgykGYoCG/tfRSfg2qzEAvValk/jqq9JKgIb+XBA1tayBoaOtpNAIEBA3d9UCVgzBBQ35r6aX8GlSZgV6qUsn8dVTpJUFDfi8JGtrWQNDQ1tNoBAgIGrrrgSoHYYKG/NbSS/k1qDIDvVSlkvnrqNJLgob8XhI0tK2BoKGtp9EIEBA0dNcDVQ7CBA35raWX8mtQZQZ6qUol89dRpZcEDfm9JGhoWwNBQ1tPoxEgIGjorgeqHIQJGvJbSy/l16DKDPRSlUrmr6NKLwka8ntJ0NC2BoKGtp5GI0BA0NBdD1Q5CBM05LeWXsqvQZUZ6KUqlcxfR5VeEjTk95KgoW0NBA1tPY1GgICgobseqHIQJmjIby29lF+DKjPQS1Uqmb+OKr0kaMjvJUFD2xoIGtp6Go0AAUFDdz1Q5SBM0JDfWnopvwZVZqCXqlQyfx1VeknQkN9Lgoa2NRA0tPU0GgECgobueqDKQZigIb+19FJ+DarMQC9VqWT+Oqr0kqAhv5cEDW1rIGho62k0AgQEDd31QJWDMEFDfmvppfwaVJmBXqpSyfx1VOklQUN+Lwka2tZA0NDW02gECAgauuuBKgdhgob81tJL+TWoMgO9VKWS+euo0kuChvxeEjS0rYGgoa2n0QgQEDR01wNVDsIEDfmtpZfya1BlBnqpSiXz11GllwQN+b0kaGhbA0FDW0+jESAgaOiuB6ochAka8ltLL+XXoMoM9FKVSuavo0ovCRrye0nQ0LYGgoa2nkYjQEDQ0F0PVDkIEzTkt5Zeyq9BlRnopSqVzF9HlV4SNOT3kqChbQ0EDW09jUaAgKChux6ochAmaMhvLb2UX4MqM9BLVSqZv44qvSRoyO8lQUPbGgga2noajQABQUN3PVDlIEzQkN9aeim/BlVmoJeqVDJ/HVV6SdCQ30uChrY1EDS09TQaAQKChu56oMpBmKAhv7X0Un4NqsxAL1WpZP46qvSSoCG/lwQNbWsgaGjraTQCBAQN3fVAlYMwQUN+a+ml/BpUmYFeqlLJ/HVU6SVBQ34vCRra1kDQ0NbTaAQICBq664EqB2GChvzW0kv5NagyA71UpZL566jSS4KG/F4SNLStgaChrafRCBAQNHTXA1UOwgQN+a2ll/JrUGUGeqlKJfPXUaWXBA35vSRoaFsDQUNbT6MRICBo6K4HqhyECRryW0sv5degygz0UpVK5q+jSi8JGvJ7SdDQtgaChraeRiNAQNDQXQ9UOQgTNOS3ll7Kr0GVGeilKpXMX0eVXhI05PeSoKFtDQQNbT2NRoCAoKG7HqhyECZoyG8tvZRfgyoz0EtVKpm/jiq9JGjI7yVBQ9saCBraehqNAAFBQ3c9UOUgTNCQ31p6Kb8GVWagl6pUMn8dVXpJ0JDfS4KGtjUQNLT1NBoBAoKG7nqgykGYoCG/tfRSfg2qzEAvValk/jqq9JKgIb+XBA1tayBoaOtpNAIEBA3d9UCVgzBBQ35r6aX8GlSZgV6qUsn8dVTpJUFDfi8JGtrWQNDQ1tNoBAgIGrrrgSoHYYKG/NbSS/k1qDIDvVSlkvnrqNJLgob8XhI0tK2BoKGtp9EIEBA0dNcDVQ7CBA35raWX8mtQZQZ6qUol89dRpZcEDfm9JGhoWwNBQ1tPoxEgIGjorgeqHIQJGvJbSy/l16DKDPRSlUrmr6NKLwka8ntJ0NC2BoKGtp5GI0BA0NBdD1Q5CBM05LeWXsqvQZUZ6KUqlcxfR5VeEjTk95KgoW0NBA1tPY1GgICgobseqHIQJmjIby29lF+DKjPQS1Uqmb+OKr0kaMjvJUFD2xoIGtp6Go0AAUFDdz1Q5SBM0JDfWnopvwZVZqCXqlQyfx1VeknQkN9Lgoa2NRA0tPU0GgECgobueqDKQZigIb+19FJ+DarMQC9VqWT+Oqr0kqAhv5cEDW1rIGho62k0AgQEDd31QJWDMEFDfmvppfwaVJmBXqpSyfx1VOklQUN+Lwka2tZA0NDW02gECAgauuuBKgdhgob81tJL+TWoMgO9VKWS+euo0kuChvxeEjS0rYGgoa2n0QgQEDR01wNVDsIEDfmtpZfya1BlBnqpSiXz11GllwQN+b0kaGhbg7UMGr7xjW8MZ5555nDWWWcNl1566bDvvvsO3//93z/c9773HY455pjJ/+9BgEAbAZvDNo57MkqVgzC9tCdd0OZv9VIbR6MMg17SBa0EqvSSoKFVR+zZOHe5zUHDy592mz0bxF9PBNYuaLjggguGV73qVcO1rnWt4bjjjhtuc5vbDJdffvnw9re/ffjABz4w3PnOdx4e/vCHD/vtt58WIUCggYDNYQPEPRyiykGYXtrDRmjw53qpAaIhJgJ6SSO0EqjSS4KGVh2xZ+MIGvbMb/av1ypo+Pa3vz2ceuqpwxe/+MXhxBNPHH7oh35ol8WVV145vPa1rx3OPffc4SEPechwr3vdq52ykQissYDNYX7xqxyE6SW91EpAL7WS3Pk4Ppd2bucvdxeo0kuChj46W9DQrg5rFTScc845kzDhyCOPHJ74xCcOBx544G6S039+k5vcZPLPr3vd6y4kfcoppyz0PE8isI4CF11y0PCFbx20jkvvZs13ufEXupnLnkxEL+2JXpu/1UttHI0yDHpJF7QSqNJLU49/vOjIVjTG2aFAlZ46+eSTdyjQ5s/WKmh45zvfObzjHe8Yjj766OGxj33ssM8+++ymGJdVxBkPcdnEk570pOGII45YSPl3f/d3hzPOOGOh53oSAQIECBAgQIAAAQIECBAYSyDO0H/2s5891vALjbtWQcPpp5/+/7V3Hk5WFF0cbVExBxQzYqYEtUAxUpgwYSzBAIoJxVT+PVpiAgyYMwqomBFRUdeEioqYEyZUREr96kxV7zcOL828eW/f7p6pohTeTE/PmTsdfn3v7dDV1RVGjhwZpkyZsg6gKDTww7Rp08LQoUMbgrhkyZKGzvMkCUhAAhKQgAQkIAEJSEACEpBAqwmMHj261beoWX6/Ehpa5dHQo2/Qm0tAAhKQgAQkIAEJSEACEpCABDqIQL8SGurlaGC7y9mzZ4chQ4bkytHQQe/TqkhAAhKQgAQkIAEJSEACEpCABHqUQL8SGlatWhWmT58eVq5cGSZNmhRGjRrVDX/t2rVh1qxZYdmyZe460aMm6c0lIAEJSEACEpCABCQgAQlIoDcT6FdCAy9qxYoVYcaMGWHgwIFh4sSJYdiwYWHNmjVh7ty5YfHixWH48OGJCNHojhO9+eVbdwlIQAISkIAEJCABCUhAAhKQQNkE+p3QAMCffvopzJ8/PyxdujSsXr06DBgwIAwePDiMGzcu8XLg7x4SkIAEJCABCUhAAhKQgAQkIAEJ5CfQL4WG/Ji8QgISkIAEJCABCUhAAhKQgAQkIIFGCCg0NELJcyQgAQlIQAISkIAEJCABCUhAAhJoiIBCQ0OYPEkCEpCABCQgAQlIQAISkIAEJCCBRggoNDRCyXMkIAEJSEACEpCABCQgAQlIQAISaIiAQkNDmDxJAhKQgAQkIAEJSEACEpCABCQggUYIKDQ0QslzJCABCUhAAhKQgAQkIAEJSEACEmiIgEJDQ5g8SQISkIAE+iqBv//+O7z33nth0aJF4eeffw5XXHFF2HrrrTvicdmOeeHCheHtt98OBx98cDjhhBM6ol5WQgISaA2Br7/+Ojz22GNh+fLlYe3atWHDDTcMBxxwQDjppJPCoEGDWnPTBkvt5Lo1+AieJgEJtJGAQkMbYXsrCUhAAhLoHAL//vtv+OCDD8L9998f1ltvvTBu3LgwcuTIsMkmm/R4Jf/888/w4IMPhrfeeivsv//+4Zhjjgk77bRTGDBgQI/XzQpIQAKtIfDmm28m7dG+++4bzjzzzLDpppuGL7/8Mtx+++3hr7/+CpdcckkYOnRoa25ep9ROrluPAPGmEpBAXQIKDXUReYIEJCABCfQ1AogMzzzzTHjyySeT1cKzzjorbLTRRh3xmD/++GO45ZZbwh9//BEmT54chg0b1hH1shISkEDrCKxcuTJcf/31YfPNNw/Tpk0Lm222WffN8Li67bbbwvDhw8OUKVPC+uuv37qKVCi5k+vWVhDeTAISyEVAoSEXLk9uF4FVq1YF3Jk7xX25Xc/tfSQggfYQYHXunnvuSbwFJk2a1PaBe7WnXL16dZg1a1b46quvwqWXXhp233339gDxLhKQQI8SIDwKMQGvKsSE9PHLL7+Ea6+9NhkT0S5svPHGba1rJ9etrSC8mQQkkIuAQkMuXJ7cagK4C8+fPz+88soryUoeK41lH3Eg/88//1TssImJpg50rMRHbrHFFuHQQw9NXJc7ZcWzbCa9pbx333033HrrrYHV6OzBwItVoLRbKYMzVq2ZVLI6jNv54MGDExf5UaNGleKGjjsrq8+ffPJJRYzZQSM29dJLL4UXX3wxUD/ib/fZZ59w6qmnhu222663vIpeXU++8RtuuCH5vq+88sqGuNNesKqIPeHKzN8JsWCFsczY6aeeeio88cQT4eijjw6nnHJKEtJR66Ae2DfXserISucuu+wSTj/99B5zse7VxlGg8nfccUfo6uqqeSUTxGuuuSZstdVWyXmtbpvy1kk7KvDiS77k/fffT0TGbbbZJmmXttxyy+47fPPNN2H69Olh5513TsIn6DfiwbiJ/mTx4sWJXdFmYG9jxoxJ/qTPLVrlonVzPFWUeP7r8rJuh93wFCwaYr/z5s0La9asqTjuLtK/FrkmP1WvaJaAQkOzBL2+FAI0eAzg6SzpIBkk4y5cdjwyDd59990XlixZkqwUZlcGVqxYEWbMmJFMPBA6SLxE5/3oo48mg/aLL764I+K3S4HeCwvBPubOnfsfl9L4GIhAvDMmWRyfffZZmDlzZthggw3CxIkTE3uik+N63ulBBx0Uzj777KZXsn/77bfE3RUhg3tlDyaiEyZMSP45ilx0uuecc04ySSW5FqtYfANTp04Nu+22Wy98M72rys8//3yYM2dOIiASMlFvMk+7Qdz066+/HkaPHp0IAIgMn376abjrrruS2Oky3t2vv/6aTCZ+//33JCElk4paR2zPmOSedtpp4bDDDguUMXv27EQMOffccxNBzaO1BOKkHlf3SpM63ueBBx7YbWvtaJvy1IkBO/2idtRaO6lXOnZy0003Jd/unnvumfQR2267bXIZiy8PP/zwOgswMcyK7542gPaJ90lfSVhYWeOWInVzPFXvjZf3e17W7bAbxjQswtBPxqPSuLtI/1rkmvJoW1IeAgoNeWh5bukE4uouIgMr0gzgcWUuW2Cg4qyCL1iwIFn9Q/llQpoWGgjXYJDPxDE9yOe6xx9/PDz33HMNrzKWDsoCEwKs9GIbxx9/fE0icVDEhP7CCy8MI0aM6D6fDorEWqxOI2iNHTu2KbrsUsCg/oILLuheraxUIHZEcr+XX345GRAeddRR3ad99NFHiSiCwJWNzW2qcl68DgHaHFjDHAHq22+/TSZYfP9MEqOQkHZNZpCP0LDXXnslgkJ6MhnfHQIpq5B4QBU94qrhkCFDkrbm2WefTUIosFls44wzzki8X6IwwmQCEfSQQw75j2Dy/fffJ20ZR6MeG0Xr7HUh+f633377pF3KilZ4mdDeIPqQzLNdbVOeOmlHnWPFfLt4NXz33XdJX4fggGcn/QY7zuy3337dNhb7Mjz9sn1Ketxy+OGHJ2J3PUG1HoU8dXM8VY9meb/nZd1uu+FJY+gNtsxYKW2LRfrXIteUR9yS8hBQaMhDy3NLI8Bg/7XXXktCFOhMERhYYa4mMLAChNKPQlrvYGJZKeQCgeHVV19NJngMwnbcccf/CA14ORCzzSozZaSTLcX7M4nIujTWq4+/l0eA98ZAq94qLZ0ag3tWhC+//PIkc3f6iL8jNvF7M7sMYBsIIHSeteJmYzItBoBXXXVVEsIRj6j8f/755+sII+XRsyQIxFhn/stqH5ndsRO8Egg/wNthjz326PZeSq/KsMLIpD59xN9ZUWIyiVBR9IhhE9gj7RQi2MCBA7uzzrNqGb0U8I658cYbE6EEwRQRJB7Y2J133pmIqtkJSNG6eV11Ag888EDiHYNAlD7iZA9PqjjRa1fb1GidsF/tqHOsG5tZunRpeOihhxIPPL5zDsYrCI1853GSFscltBHZPoVr4u94+/F79I4o+rR56uZ4qijl/NflZd1uu+GJquX4KNK/FrkmP1WvKIuAQkNZJC2nYQIMjHGnohMltpm94evFEKLAshJUKTY/e2MmldnymASw8nf++ecnHguIFlmhgRVLXOorJWJigH/dddcl7vGXXXaZ7u0Nv+3yTqRzIcSA/ArpSVWlO8QJWyX1PD0AQ0xCOMIWOLAzPFeYbHI/hIiTTz65e3CH/T3yyCPdq0yxA6Wjz4pT2XrF1WrEqnSsdjwPF3xc81kVPfHEE8sDZ0n/IRBjnfnH9Lvn7wighE7hpRAn6FGYwB6qffvRTZ3QBUIx4kFbh0s6AhIiFGIq7zYKUoTNYKsIGPxbbGJVqOcAAA2bSURBVIOy5VBezDof47dpi/BawGazuUk4Hy8xwoSqfQOaResJsAKMbZBsFG8GjqJtE30QHlFsx8pEk/eazg3Cqib2g3BWK4lytk7xe9COWm8P9e6AqHDvvfeGH374IREP6Sv47gmB4D2xEEP7ceyxxyY2ECdvCKa0AVmhO7Zd2AZhn2yZyUE/9sYbbyTtA3aFAEG/k85bhJcL4iv9LUfeujmeqve2y/s9L+uidlNkfBSfsprQUKR/LXJNebQtKS8BhYa8xDy/aQIMvpnoM6hvVGho5qbEorG6zWoA8WFRzc0KDXGyUEloSCuo1Twmmqmj19YngEDEJJBBFYNtPAQYbGXFAEqq9S75PdoA/x8naQy+GHjhqo4NfPjhh8lAjn/HfZVJ4scff5wIXmQEj4M6BmTvvPNOkrgLF1bsGrErO6mMHW02KVx88jgBqWR/9el4RqME4sQKMbKS4MP7jGISg33Op71K20r2XpXsjXaOXAm8TwSthQsXBsJssI0jjjgi2cIOYRN36OiBFQeMTCay4UExFwgTxYsuuiiZhNSqV7S3SjGxjbLyvOIEYqgUq8nppJ5F2ibaHJLg4jGBJ9SiRYsSu8SGaWdoE3Gtx45IWlztqFSnSm1h+nrtqLgN5Lkyvhu8LrPhfuRcQPyOoYMInnhdxT6j2jceJ2S0O+lxC+0Of2iHeP8I3PRbjIn4N/rW5cuXJ9fQXxWpm+OpPG+/uXPzsi5iN0XHR/WEhnrtT6XxXJFrmiPs1c0QUGhohp7XFiaQzs2A29/48eNL2wUgXamYfG/vvfcOxx13XDIxrSY0xBVAYqArZXWOSW0UGgq/9qYuJK8Gg20GQiRWI/EiSbNwEWdglF7pKbJqyKozNoBrehQRmCwiPiA6cOB9w+4Q6d1HuNcXX3yR/DuTAFaBnn766cQzgr8zWWUVmnNwUWZVKruSTtkKDU2ZR8MXp72TKnkCZCdWeF6xrVwejwYmBqw+k4A0iggxXAzbYAJAzgVWn2lv4hHboEbETpKG4mVFWenVyuzATqGhYdMo9US8Ve6+++5ElEzvJlOkbcJm6LtYyebAvhA3mXgiPJGEEg8c2sVacfiV6hS/B+2o1NefuzA8lOgfEAUq9Q+sJuPRh4cDiyaEVRVZmaZ8wmrITxM9X3j3eE3g5cB9YgLjuOtFkbo5nsptAoUvyMu6iN0UHR/VExqKeCcUuaYwXC9smoBCQ9MILaAZAgziUepJesYKHQPvSrtNFMnREDOyU7/07gLVhIa0Sprdv54VJbbDY7Jr6EQzb7z8a+N7Q3gg3wIuyvXioIldZ7WZFcJmczRUeiJsDxdYVopiIi5sPYpVrGKnE8exWkBoD6vphk6UbyPpEtPJIMmrkc3nEgdtuBGfd955SYhXfG/VcjTgWcBArNkcDTG8Ztddd11nR5ysQIInT7Qx6op7fjqvDCvcTCgMnWitPVUqne8Z7xRybWS3KO2ptqlandJtlXbUfluJd4yTeUTzSgIo58WV69gO1Yu1J2T05ptvToTxZnI0NFM36u14qrV2lXfs2i67ST91Mzkasv1rIzkayuqTW/vm+kfpCg394z13/FPScJAYkkyyxAtmkx4VydHAKhAr0dktKasJDXFXCpR99jpngIh7Ip01Yggu9YghV199dc0Y2I6H3ccqGCeOy5Yt617piVmYGbQxAUsnj+R8snpzfhm7TlTDGSeN2DODPFzl4xZUeD0ceeSRyXaEDOKwL8JB+A4qTX772Cvr8cdBaGK1mZhleMcJeszRwHZchCfEmOaYlR8vguyWuLxnPG1i7oRmdp2IAyjaGryq8MSKR8zRQH4S2jTc5gkLYxWU/+JCH1e8CdMgjAdxolIYRo+/gD5eAfoYEgvzntLeDDx2T7VNteqkHfW8QUYhiDFQVoimdnG3EkKoomgQ+zLGOdnvPL3LUbO7ThSpm+Op9tlUXtbtsptKQkMl4btI/1rkmva9Ee+UJqDQoD10FAE603nz5gWS67GaWGn3iEYrHNX/euenY+ZxSWUVGtED9yxWpHBjZstN8jww8McVNr1yWK98f289gfiu04OtOKknNAc3UTxlWJ0mFIL4VNxDESGa2XGi1pNFQYswjHQuANyXWWlmBZwwClamCbtgC1U8ZppZeWo96b5xh+jtxLfONpIM7Pn2cWt/4YUXkgk7niXxO0+fT/gMIiR2gyBBEk8EArwZaCeaPaLdYjeEabEjBiFCtD8cCB1spRgPbIacEghVPAO/UT/aULLXx3juZuvl9Y0RiB4CuJ3zHiod7W6bGqmTdtTY+23lWQg+eE/xX9ogdp7BGwHBnF0o4s426XYmikSMnQifYdcb2gEmYiya7LDDDongVStBaCPPVKRujqcaIVvOOXlZt8tueDpCmPFaxlsQOyQpO157zfSv7eyTy3lD/bcUhYb+++47+skZ9KDSskpY9lHNo6HafeIWZSTgyq4yll03y8tPgPfDJAzXvOyqDnaEaMSEi86OiT15E8iknc6wnf+u9a+IbqtZoaHSlexyMHPmzCT/RNbVuv6dPKMIAQZmeDYgLtRKLBrLjufjKUVWeP6O2IBglc7+X6Qu2Wui3WLT1ZKL1roPcfvsSMFgLu2xUUbdLKM2AZLosdMIglCt7QTb2TY1Wqfsk2lH7bd2REtEApJCkk+B/g0vKdoZ8kwNGjRonUpxDfk6urq6Eo8Z8nQwoRszZkzyp96uXo0+ZZG6Zct2PNUo7ebPq8e61XaTDnHIPg3jonSIUJH+tcg1zVO1hLwEFBryEvP8Xk8gr9AQV59GjBiRbF2nN0P7TYAOi3AHJnh0TqzSxCPGj5KFvVJSvFbWlokgK9qEQBDukz4YKBJDXym5aPq8mLCUASL5IppdeWrl81p25xOIKz3RmwGxwaM9BGCP6Em4RDVvhvbU5P93KVon7ajdb6p/3M/xVPves6zbx9o7VSeg0KB19DsCjQoNqMG4IxNry/aGJGBK7zbQ78D14APHLMOEPjAZJ4ljPGK8Pdn1ERqye4m3stoxgzzx8ZMnT+6+VVTy2WmiVggQq5rkCmDlCm8ZthfzkEBRAtgdSQjxkCEsKOaYKFqe1+UjAHfCWKZOnVpx5TlfaeWcXaRO2lE57C3l/wQcT7XPGmTdPtbeqT4BhYb6jDyjjxGoJzTgqowSvGDBgmRLQvYl54+eDD1nCHEPZ3IrIPjgRop7KIn4cFNGAEKAaEWoTa2nZvtLYmqJo58wYUIgLptYWeJp8XYgzj9uqxrLwd0PV33cY8kRgIiFp0zcSqznKHvn3kiAb4Okj3jQYFO4ViN6pb1+euNz9bY6xwRrCJ58951w5KmTdtQJb6zv1cHxVPveqazbx9o7NU5AoaFxVp7ZRwjUEhrYDQAXfQbuuMOT+K2dK+R9BHFLHoMJOpn3SShEcjz+TuwqyTrJzdBT7wlvC+qEZwVhHGyzifAwfvz4wA4B2X3tSYrErgCIJew8kc1K3xJ4FtpnCbC7BF4MJKodO3Zskpcha3N99uE76MEQPefMmZMk36wUR98TVc1TJ+2oJ95Q376n46n2vV9Zt4+1d8pHQKEhHy/PloAEJCABCUhAAhKQgAQkIAEJSKAGAYUGzUMCEpCABCQgAQlIQAISkIAEJCCB0ggoNJSG0oIkIAEJSEACEpCABCQgAQlIQAISUGjQBiQgAQlIQAISkIAEJCABCUhAAhIojYBCQ2koLUgCEpCABCQgAQlIQAISkIAEJCABhQZtQAISkIAEJCABCUhAAhKQgAQkIIHSCCg0lIbSgiQgAQlIQAISkIAEJCABCUhAAhJQaNAGJCABCUhAAhKQgAQkIAEJSEACEiiNgEJDaSgtSAISkIAEJCABCUhAAhKQgAQkIAGFBm1AAhKQgAQkIAEJSEACEpCABCQggdIIKDSUhtKCJCABCUhAAhKQgAQkIAEJSEACElBo0AYkIAEJSEACEpCABCQgAQlIQAISKI2AQkNpKC1IAhKQgAQkIAEJSEACEpCABCQgAYUGbUACEpCABCQgAQlIQAISkIAEJCCB0ggoNJSG0oIkIAEJSEACEpCABCQgAQlIQAISUGjQBiQgAQlIQAISkIAEJCABCUhAAhIojYBCQ2koLUgCEpCABCQgAQlIQAISkIAEJCABhQZtQAISkIAEJCABCUhAAhKQgAQkIIHSCCg0lIbSgiQgAQlIQAISkIAEJCABCUhAAhJQaNAGJCABCUhAAhKQgAQkIAEJSEACEiiNgEJDaSgtSAISkIAEJCABCUhAAhKQgAQkIAGFBm1AAhKQgAQkIAEJSEACEpCABCQggdIIKDSUhtKCJCABCUhAAhKQgAQkIAEJSEACElBo0AYkIAEJSEACEpCABCQgAQlIQAISKI2AQkNpKC1IAhKQgAQkIAEJSEACEpCABCQgAYUGbUACEpCABCQgAQlIQAISkIAEJCCB0ggoNJSG0oIkIAEJSEACEpCABCQgAQlIQAISUGjQBiQgAQlIQAISkIAEJCABCUhAAhIojYBCQ2koLUgCEpCABCQgAQlIQAISkIAEJCABhQZtQAISkIAEJCABCUhAAhKQgAQkIIHSCCg0lIbSgiQgAQlIQAISkIAEJCABCUhAAhJQaNAGJCABCUhAAhKQgAQkIAEJSEACEiiNwP8AMc6oQ2zH9wIAAAAASUVORK5CYII=">
            <a:extLst>
              <a:ext uri="{FF2B5EF4-FFF2-40B4-BE49-F238E27FC236}">
                <a16:creationId xmlns:a16="http://schemas.microsoft.com/office/drawing/2014/main" id="{A1C54A74-0D9D-4518-878C-2655BAF71A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D677A98-08A3-467B-BEF0-DFA32DB90C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332629"/>
              </p:ext>
            </p:extLst>
          </p:nvPr>
        </p:nvGraphicFramePr>
        <p:xfrm>
          <a:off x="1752600" y="3468145"/>
          <a:ext cx="5638800" cy="2715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8431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Coloring Accomplish?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Done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colorable, also obtained an assignment</a:t>
            </a:r>
          </a:p>
          <a:p>
            <a:r>
              <a:rPr lang="en-US" b="1" dirty="0">
                <a:solidFill>
                  <a:srgbClr val="0000FF"/>
                </a:solidFill>
              </a:rPr>
              <a:t>Stuck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colorable or not?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49712" y="3864114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9312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cxnSp>
        <p:nvCxnSpPr>
          <p:cNvPr id="9" name="Straight Arrow Connector 8"/>
          <p:cNvCxnSpPr>
            <a:stCxn id="7" idx="2"/>
            <a:endCxn id="8" idx="0"/>
          </p:cNvCxnSpPr>
          <p:nvPr/>
        </p:nvCxnSpPr>
        <p:spPr>
          <a:xfrm rot="16200000" flipH="1">
            <a:off x="2760168" y="4065657"/>
            <a:ext cx="304800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2"/>
            <a:endCxn id="11" idx="0"/>
          </p:cNvCxnSpPr>
          <p:nvPr/>
        </p:nvCxnSpPr>
        <p:spPr>
          <a:xfrm rot="5400000">
            <a:off x="2144912" y="4060001"/>
            <a:ext cx="304800" cy="620912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800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</a:t>
            </a:r>
          </a:p>
        </p:txBody>
      </p:sp>
      <p:cxnSp>
        <p:nvCxnSpPr>
          <p:cNvPr id="12" name="Straight Arrow Connector 11"/>
          <p:cNvCxnSpPr>
            <a:stCxn id="8" idx="2"/>
            <a:endCxn id="15" idx="0"/>
          </p:cNvCxnSpPr>
          <p:nvPr/>
        </p:nvCxnSpPr>
        <p:spPr>
          <a:xfrm rot="5400000">
            <a:off x="2784740" y="4699828"/>
            <a:ext cx="255657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2"/>
            <a:endCxn id="15" idx="0"/>
          </p:cNvCxnSpPr>
          <p:nvPr/>
        </p:nvCxnSpPr>
        <p:spPr>
          <a:xfrm rot="16200000" flipH="1">
            <a:off x="2169484" y="4694172"/>
            <a:ext cx="255657" cy="620912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49712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49712" y="51324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</a:t>
            </a:r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>
            <a:off x="2765824" y="4699829"/>
            <a:ext cx="29348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3"/>
            <a:endCxn id="14" idx="1"/>
          </p:cNvCxnSpPr>
          <p:nvPr/>
        </p:nvCxnSpPr>
        <p:spPr>
          <a:xfrm>
            <a:off x="2144912" y="4699829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343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Extending Coloring: Design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193"/>
            <a:ext cx="8229600" cy="50291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A pseudo-register is 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Colored successfully</a:t>
            </a:r>
            <a:r>
              <a:rPr lang="en-US" dirty="0"/>
              <a:t>: allocated a hardware register</a:t>
            </a:r>
            <a:endParaRPr lang="en-US" b="1" dirty="0"/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Not colored</a:t>
            </a:r>
            <a:r>
              <a:rPr lang="en-US" dirty="0"/>
              <a:t>: left in memory </a:t>
            </a:r>
            <a:endParaRPr lang="en-US" b="1" dirty="0"/>
          </a:p>
          <a:p>
            <a:pPr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Objective function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Cost of an uncolored node: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proportional to number of uses/definitions (dynamically)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estimate by its loop nesting</a:t>
            </a:r>
            <a:endParaRPr lang="en-US" b="1" dirty="0"/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Objective: </a:t>
            </a:r>
            <a:r>
              <a:rPr lang="en-US" dirty="0">
                <a:solidFill>
                  <a:srgbClr val="FF0066"/>
                </a:solidFill>
              </a:rPr>
              <a:t>minimize sum of cost of uncolored nodes</a:t>
            </a:r>
            <a:endParaRPr lang="en-US" b="1" dirty="0">
              <a:solidFill>
                <a:srgbClr val="FF0066"/>
              </a:solidFill>
            </a:endParaRPr>
          </a:p>
          <a:p>
            <a:pPr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Heuristics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Benefit of spilling </a:t>
            </a:r>
            <a:r>
              <a:rPr lang="en-US" dirty="0"/>
              <a:t>a pseudo-register: 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increases </a:t>
            </a:r>
            <a:r>
              <a:rPr lang="en-US" dirty="0" err="1"/>
              <a:t>colorability</a:t>
            </a:r>
            <a:r>
              <a:rPr lang="en-US" dirty="0"/>
              <a:t> of pseudo-registers it interferes with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can </a:t>
            </a:r>
            <a:r>
              <a:rPr lang="en-US" dirty="0">
                <a:solidFill>
                  <a:srgbClr val="0000FF"/>
                </a:solidFill>
              </a:rPr>
              <a:t>approximate by its degree in interference graph</a:t>
            </a:r>
            <a:endParaRPr lang="en-US" b="1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0000FF"/>
                </a:solidFill>
              </a:rPr>
              <a:t>Greedy heuristic</a:t>
            </a:r>
            <a:endParaRPr lang="en-US" b="1" dirty="0">
              <a:solidFill>
                <a:srgbClr val="0000FF"/>
              </a:solidFill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spill the pseudo-register with lowest cost-to-benefit ratio</a:t>
            </a:r>
            <a:r>
              <a:rPr lang="en-US" dirty="0"/>
              <a:t>, whenever spilling is necessary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1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Spilling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66"/>
                </a:solidFill>
              </a:rPr>
              <a:t>CISC</a:t>
            </a:r>
            <a:r>
              <a:rPr lang="en-US" dirty="0"/>
              <a:t> architectures</a:t>
            </a:r>
          </a:p>
          <a:p>
            <a:pPr lvl="1"/>
            <a:r>
              <a:rPr lang="en-US" dirty="0"/>
              <a:t>can </a:t>
            </a:r>
            <a:r>
              <a:rPr lang="en-US" dirty="0">
                <a:solidFill>
                  <a:srgbClr val="0000FF"/>
                </a:solidFill>
              </a:rPr>
              <a:t>operate on data in memory directly</a:t>
            </a:r>
          </a:p>
          <a:p>
            <a:pPr lvl="1"/>
            <a:r>
              <a:rPr lang="en-US" dirty="0"/>
              <a:t>memory operations are </a:t>
            </a:r>
            <a:r>
              <a:rPr lang="en-US" dirty="0">
                <a:solidFill>
                  <a:srgbClr val="0000FF"/>
                </a:solidFill>
              </a:rPr>
              <a:t>slower than register operations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66"/>
                </a:solidFill>
              </a:rPr>
              <a:t>RISC</a:t>
            </a:r>
            <a:r>
              <a:rPr lang="en-US" dirty="0"/>
              <a:t> architectures</a:t>
            </a:r>
          </a:p>
          <a:p>
            <a:pPr lvl="1"/>
            <a:r>
              <a:rPr lang="en-US" dirty="0"/>
              <a:t>machine instructions can </a:t>
            </a:r>
            <a:r>
              <a:rPr lang="en-US" dirty="0">
                <a:solidFill>
                  <a:srgbClr val="0000FF"/>
                </a:solidFill>
              </a:rPr>
              <a:t>only apply to registers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Use</a:t>
            </a:r>
          </a:p>
          <a:p>
            <a:pPr lvl="2"/>
            <a:r>
              <a:rPr lang="en-US" dirty="0">
                <a:solidFill>
                  <a:srgbClr val="FF0066"/>
                </a:solidFill>
              </a:rPr>
              <a:t>must first load data from memory </a:t>
            </a:r>
            <a:r>
              <a:rPr lang="en-US" dirty="0"/>
              <a:t>to a register before use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Definition</a:t>
            </a:r>
          </a:p>
          <a:p>
            <a:pPr lvl="2"/>
            <a:r>
              <a:rPr lang="en-US" dirty="0">
                <a:solidFill>
                  <a:srgbClr val="FF0066"/>
                </a:solidFill>
              </a:rPr>
              <a:t>must first compute RHS in a register</a:t>
            </a:r>
          </a:p>
          <a:p>
            <a:pPr lvl="2"/>
            <a:r>
              <a:rPr lang="en-US" dirty="0"/>
              <a:t>store to memory afterwards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Even if spilled to memory, needs a register at time of use/definition</a:t>
            </a:r>
            <a:br>
              <a:rPr lang="en-US" dirty="0">
                <a:solidFill>
                  <a:srgbClr val="FF0066"/>
                </a:solidFill>
              </a:rPr>
            </a:br>
            <a:r>
              <a:rPr lang="en-US" dirty="0">
                <a:solidFill>
                  <a:srgbClr val="FF0066"/>
                </a:solidFill>
              </a:rPr>
              <a:t>	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9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286D-BBA3-46BA-995D-8EB1AA5A5405}" type="slidenum">
              <a:rPr lang="en-US"/>
              <a:pPr/>
              <a:t>23</a:t>
            </a:fld>
            <a:endParaRPr lang="en-US"/>
          </a:p>
        </p:txBody>
      </p:sp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Chaitin: Coloring and Spilling</a:t>
            </a:r>
          </a:p>
        </p:txBody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Identify spilling 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000" b="1" dirty="0"/>
              <a:t>	</a:t>
            </a:r>
            <a:r>
              <a:rPr lang="en-US" sz="1800" dirty="0"/>
              <a:t>Build interference graph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Iterate until there are no nodes left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</a:rPr>
              <a:t>		If there exists a node v with less than n neighbor</a:t>
            </a:r>
            <a:endParaRPr lang="en-US" sz="18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		place v on stack to register allocate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	else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FF0000"/>
                </a:solidFill>
              </a:rPr>
              <a:t>			</a:t>
            </a:r>
            <a:r>
              <a:rPr lang="en-US" sz="1800" dirty="0">
                <a:solidFill>
                  <a:srgbClr val="FF0066"/>
                </a:solidFill>
              </a:rPr>
              <a:t>v = node with highest degree-to-cost ratio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FF0066"/>
                </a:solidFill>
              </a:rPr>
              <a:t>			mark v as spilled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remove v and its edges from graph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Spilling may require use of registers; change interference graph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FF0066"/>
                </a:solidFill>
              </a:rPr>
              <a:t>	</a:t>
            </a:r>
            <a:r>
              <a:rPr lang="en-US" sz="1800" dirty="0">
                <a:solidFill>
                  <a:srgbClr val="FF0066"/>
                </a:solidFill>
              </a:rPr>
              <a:t>While there is spilling</a:t>
            </a:r>
            <a:br>
              <a:rPr lang="en-US" sz="1800" dirty="0">
                <a:solidFill>
                  <a:srgbClr val="FF0066"/>
                </a:solidFill>
              </a:rPr>
            </a:br>
            <a:r>
              <a:rPr lang="en-US" sz="1800" dirty="0">
                <a:solidFill>
                  <a:srgbClr val="FF0066"/>
                </a:solidFill>
              </a:rPr>
              <a:t>	rebuild interference graph and perform step above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Assign registers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000" b="1" dirty="0">
                <a:solidFill>
                  <a:srgbClr val="000000"/>
                </a:solidFill>
              </a:rPr>
              <a:t>	</a:t>
            </a:r>
            <a:r>
              <a:rPr lang="en-US" sz="1800" dirty="0">
                <a:solidFill>
                  <a:srgbClr val="000000"/>
                </a:solidFill>
              </a:rPr>
              <a:t>While stack is not empty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Remove v from stack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Reinsert v and its edges into the graph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Assign v a color that differs from all its neighbors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515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4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34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4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34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34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4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34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What should we spill?</a:t>
            </a:r>
          </a:p>
          <a:p>
            <a:pPr lvl="1"/>
            <a:r>
              <a:rPr lang="en-US" dirty="0"/>
              <a:t>Something that will eliminate a lot of interference edges</a:t>
            </a:r>
          </a:p>
          <a:p>
            <a:pPr lvl="1"/>
            <a:r>
              <a:rPr lang="en-US" dirty="0"/>
              <a:t>Something that is used infrequently</a:t>
            </a:r>
          </a:p>
          <a:p>
            <a:pPr lvl="1"/>
            <a:r>
              <a:rPr lang="en-US" dirty="0"/>
              <a:t>Maybe something that is live across a lot of calls?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One Heuristic:</a:t>
            </a:r>
          </a:p>
          <a:p>
            <a:pPr lvl="1"/>
            <a:r>
              <a:rPr lang="en-US" dirty="0"/>
              <a:t>spill cheapest live range (aka “web”)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 = </a:t>
            </a:r>
            <a:r>
              <a:rPr lang="en-US" dirty="0">
                <a:solidFill>
                  <a:srgbClr val="FF0066"/>
                </a:solidFill>
              </a:rPr>
              <a:t>[(# </a:t>
            </a:r>
            <a:r>
              <a:rPr lang="en-US" dirty="0" err="1">
                <a:solidFill>
                  <a:srgbClr val="FF0066"/>
                </a:solidFill>
              </a:rPr>
              <a:t>defs</a:t>
            </a:r>
            <a:r>
              <a:rPr lang="en-US" dirty="0">
                <a:solidFill>
                  <a:srgbClr val="FF0066"/>
                </a:solidFill>
              </a:rPr>
              <a:t> &amp; uses)*10</a:t>
            </a:r>
            <a:r>
              <a:rPr lang="en-US" baseline="30000" dirty="0">
                <a:solidFill>
                  <a:srgbClr val="FF0066"/>
                </a:solidFill>
              </a:rPr>
              <a:t>loop-nest-depth</a:t>
            </a:r>
            <a:r>
              <a:rPr lang="en-US" dirty="0">
                <a:solidFill>
                  <a:srgbClr val="FF0066"/>
                </a:solidFill>
              </a:rPr>
              <a:t>]/degree</a:t>
            </a:r>
            <a:br>
              <a:rPr lang="en-US" dirty="0"/>
            </a:br>
            <a:r>
              <a:rPr lang="en-US" dirty="0"/>
              <a:t>		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9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</a:t>
            </a:r>
            <a:r>
              <a:rPr lang="en-US" dirty="0" err="1"/>
              <a:t>Chaitin’s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Giving up too quickly</a:t>
            </a: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N=2</a:t>
            </a: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An optimization</a:t>
            </a:r>
            <a:r>
              <a:rPr lang="en-US" dirty="0"/>
              <a:t>: “</a:t>
            </a:r>
            <a:r>
              <a:rPr lang="en-US" dirty="0">
                <a:solidFill>
                  <a:srgbClr val="FF0066"/>
                </a:solidFill>
              </a:rPr>
              <a:t>Prioritize the coloring</a:t>
            </a:r>
            <a:r>
              <a:rPr lang="en-US" dirty="0"/>
              <a:t>”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Still eliminate a node and its edges from graph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Do not commit to “spilling” just yet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Try to color again in assignment phase.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362200" y="2133600"/>
            <a:ext cx="392113" cy="381000"/>
            <a:chOff x="1337" y="1104"/>
            <a:chExt cx="247" cy="24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B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62200" y="2819400"/>
            <a:ext cx="392113" cy="381000"/>
            <a:chOff x="1337" y="1104"/>
            <a:chExt cx="247" cy="240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A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048000" y="2819400"/>
            <a:ext cx="392113" cy="381000"/>
            <a:chOff x="1337" y="1104"/>
            <a:chExt cx="247" cy="240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C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362200" y="3429000"/>
            <a:ext cx="392113" cy="381000"/>
            <a:chOff x="1337" y="1104"/>
            <a:chExt cx="247" cy="240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D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676400" y="2819400"/>
            <a:ext cx="392113" cy="381000"/>
            <a:chOff x="1337" y="1104"/>
            <a:chExt cx="247" cy="240"/>
          </a:xfrm>
        </p:grpSpPr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E</a:t>
              </a:r>
            </a:p>
          </p:txBody>
        </p:sp>
      </p:grpSp>
      <p:sp>
        <p:nvSpPr>
          <p:cNvPr id="22" name="Line 21"/>
          <p:cNvSpPr>
            <a:spLocks noChangeShapeType="1"/>
          </p:cNvSpPr>
          <p:nvPr/>
        </p:nvSpPr>
        <p:spPr bwMode="auto">
          <a:xfrm flipV="1">
            <a:off x="1905000" y="2514600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590800" y="2514600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057400" y="2971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2743200" y="2971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1905000" y="3200400"/>
            <a:ext cx="6096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2590800" y="3200400"/>
            <a:ext cx="685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7645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r>
              <a:rPr lang="en-US" dirty="0"/>
              <a:t>Splitting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6154"/>
            <a:ext cx="8305800" cy="5150010"/>
          </a:xfrm>
        </p:spPr>
        <p:txBody>
          <a:bodyPr/>
          <a:lstStyle/>
          <a:p>
            <a:r>
              <a:rPr lang="en-US" sz="2800" u="sng" dirty="0"/>
              <a:t>Recall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0000FF"/>
                </a:solidFill>
              </a:rPr>
              <a:t>Split pseudo-registers into live ranges to create an interference graph that is easier to color</a:t>
            </a:r>
          </a:p>
          <a:p>
            <a:pPr lvl="1"/>
            <a:r>
              <a:rPr lang="en-US" dirty="0"/>
              <a:t>Eliminate interference in a variable’s </a:t>
            </a:r>
            <a:r>
              <a:rPr lang="en-US" dirty="0">
                <a:solidFill>
                  <a:srgbClr val="FF3399"/>
                </a:solidFill>
              </a:rPr>
              <a:t>“dead” zones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Increase flexibility in allocation:</a:t>
            </a:r>
          </a:p>
          <a:p>
            <a:pPr lvl="2"/>
            <a:r>
              <a:rPr lang="en-US" dirty="0"/>
              <a:t>can allocate same variable to different registers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347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497138" y="3375025"/>
            <a:ext cx="1535112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019550" y="3375025"/>
            <a:ext cx="12700" cy="520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497138" y="3883025"/>
            <a:ext cx="1522412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497138" y="3375025"/>
            <a:ext cx="12700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598738" y="3609975"/>
            <a:ext cx="1466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IF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goto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L1</a:t>
            </a:r>
            <a:endParaRPr lang="en-US" dirty="0">
              <a:latin typeface="Calibri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2633663" y="4192588"/>
            <a:ext cx="12700" cy="254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0"/>
              </a:cxn>
              <a:cxn ang="0">
                <a:pos x="0" y="8"/>
              </a:cxn>
              <a:cxn ang="0">
                <a:pos x="0" y="16"/>
              </a:cxn>
              <a:cxn ang="0">
                <a:pos x="8" y="8"/>
              </a:cxn>
            </a:cxnLst>
            <a:rect l="0" t="0" r="r" b="b"/>
            <a:pathLst>
              <a:path w="8" h="16">
                <a:moveTo>
                  <a:pt x="8" y="8"/>
                </a:moveTo>
                <a:lnTo>
                  <a:pt x="8" y="0"/>
                </a:lnTo>
                <a:lnTo>
                  <a:pt x="0" y="8"/>
                </a:lnTo>
                <a:lnTo>
                  <a:pt x="0" y="16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2533650" y="4167188"/>
            <a:ext cx="123825" cy="873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2"/>
              </a:cxn>
              <a:cxn ang="0">
                <a:pos x="78" y="39"/>
              </a:cxn>
              <a:cxn ang="0">
                <a:pos x="78" y="39"/>
              </a:cxn>
              <a:cxn ang="0">
                <a:pos x="0" y="55"/>
              </a:cxn>
              <a:cxn ang="0">
                <a:pos x="0" y="47"/>
              </a:cxn>
              <a:cxn ang="0">
                <a:pos x="0" y="47"/>
              </a:cxn>
              <a:cxn ang="0">
                <a:pos x="55" y="0"/>
              </a:cxn>
              <a:cxn ang="0">
                <a:pos x="55" y="0"/>
              </a:cxn>
              <a:cxn ang="0">
                <a:pos x="55" y="8"/>
              </a:cxn>
              <a:cxn ang="0">
                <a:pos x="55" y="8"/>
              </a:cxn>
              <a:cxn ang="0">
                <a:pos x="0" y="55"/>
              </a:cxn>
              <a:cxn ang="0">
                <a:pos x="0" y="55"/>
              </a:cxn>
              <a:cxn ang="0">
                <a:pos x="0" y="47"/>
              </a:cxn>
              <a:cxn ang="0">
                <a:pos x="78" y="32"/>
              </a:cxn>
              <a:cxn ang="0">
                <a:pos x="78" y="39"/>
              </a:cxn>
              <a:cxn ang="0">
                <a:pos x="71" y="39"/>
              </a:cxn>
              <a:cxn ang="0">
                <a:pos x="55" y="32"/>
              </a:cxn>
              <a:cxn ang="0">
                <a:pos x="63" y="24"/>
              </a:cxn>
            </a:cxnLst>
            <a:rect l="0" t="0" r="r" b="b"/>
            <a:pathLst>
              <a:path w="78" h="55">
                <a:moveTo>
                  <a:pt x="63" y="24"/>
                </a:moveTo>
                <a:lnTo>
                  <a:pt x="78" y="32"/>
                </a:lnTo>
                <a:lnTo>
                  <a:pt x="78" y="39"/>
                </a:lnTo>
                <a:lnTo>
                  <a:pt x="78" y="39"/>
                </a:lnTo>
                <a:lnTo>
                  <a:pt x="0" y="55"/>
                </a:lnTo>
                <a:lnTo>
                  <a:pt x="0" y="47"/>
                </a:lnTo>
                <a:lnTo>
                  <a:pt x="0" y="47"/>
                </a:lnTo>
                <a:lnTo>
                  <a:pt x="55" y="0"/>
                </a:lnTo>
                <a:lnTo>
                  <a:pt x="55" y="0"/>
                </a:lnTo>
                <a:lnTo>
                  <a:pt x="55" y="8"/>
                </a:lnTo>
                <a:lnTo>
                  <a:pt x="55" y="8"/>
                </a:lnTo>
                <a:lnTo>
                  <a:pt x="0" y="55"/>
                </a:lnTo>
                <a:lnTo>
                  <a:pt x="0" y="55"/>
                </a:lnTo>
                <a:lnTo>
                  <a:pt x="0" y="47"/>
                </a:lnTo>
                <a:lnTo>
                  <a:pt x="78" y="32"/>
                </a:lnTo>
                <a:lnTo>
                  <a:pt x="78" y="39"/>
                </a:lnTo>
                <a:lnTo>
                  <a:pt x="71" y="39"/>
                </a:lnTo>
                <a:lnTo>
                  <a:pt x="55" y="32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2608263" y="4179888"/>
            <a:ext cx="25400" cy="381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16" y="24"/>
              </a:cxn>
              <a:cxn ang="0">
                <a:pos x="8" y="24"/>
              </a:cxn>
              <a:cxn ang="0">
                <a:pos x="8" y="24"/>
              </a:cxn>
              <a:cxn ang="0">
                <a:pos x="8" y="24"/>
              </a:cxn>
              <a:cxn ang="0">
                <a:pos x="0" y="0"/>
              </a:cxn>
              <a:cxn ang="0">
                <a:pos x="8" y="0"/>
              </a:cxn>
            </a:cxnLst>
            <a:rect l="0" t="0" r="r" b="b"/>
            <a:pathLst>
              <a:path w="16" h="24">
                <a:moveTo>
                  <a:pt x="8" y="0"/>
                </a:moveTo>
                <a:lnTo>
                  <a:pt x="16" y="24"/>
                </a:lnTo>
                <a:lnTo>
                  <a:pt x="8" y="24"/>
                </a:lnTo>
                <a:lnTo>
                  <a:pt x="8" y="24"/>
                </a:lnTo>
                <a:lnTo>
                  <a:pt x="8" y="24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2533650" y="4179888"/>
            <a:ext cx="123825" cy="746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1"/>
              </a:cxn>
              <a:cxn ang="0">
                <a:pos x="0" y="47"/>
              </a:cxn>
              <a:cxn ang="0">
                <a:pos x="55" y="0"/>
              </a:cxn>
              <a:cxn ang="0">
                <a:pos x="63" y="24"/>
              </a:cxn>
            </a:cxnLst>
            <a:rect l="0" t="0" r="r" b="b"/>
            <a:pathLst>
              <a:path w="78" h="47">
                <a:moveTo>
                  <a:pt x="63" y="24"/>
                </a:moveTo>
                <a:lnTo>
                  <a:pt x="78" y="31"/>
                </a:lnTo>
                <a:lnTo>
                  <a:pt x="0" y="47"/>
                </a:lnTo>
                <a:lnTo>
                  <a:pt x="55" y="0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276600" y="38830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646363" y="4205288"/>
            <a:ext cx="158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2646363" y="3883025"/>
            <a:ext cx="630237" cy="334963"/>
          </a:xfrm>
          <a:custGeom>
            <a:avLst/>
            <a:gdLst/>
            <a:ahLst/>
            <a:cxnLst>
              <a:cxn ang="0">
                <a:pos x="397" y="8"/>
              </a:cxn>
              <a:cxn ang="0">
                <a:pos x="397" y="0"/>
              </a:cxn>
              <a:cxn ang="0">
                <a:pos x="0" y="203"/>
              </a:cxn>
              <a:cxn ang="0">
                <a:pos x="0" y="211"/>
              </a:cxn>
              <a:cxn ang="0">
                <a:pos x="397" y="8"/>
              </a:cxn>
            </a:cxnLst>
            <a:rect l="0" t="0" r="r" b="b"/>
            <a:pathLst>
              <a:path w="397" h="211">
                <a:moveTo>
                  <a:pt x="397" y="8"/>
                </a:moveTo>
                <a:lnTo>
                  <a:pt x="397" y="0"/>
                </a:lnTo>
                <a:lnTo>
                  <a:pt x="0" y="203"/>
                </a:lnTo>
                <a:lnTo>
                  <a:pt x="0" y="211"/>
                </a:lnTo>
                <a:lnTo>
                  <a:pt x="397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425825" y="5345113"/>
            <a:ext cx="1111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3325813" y="5319713"/>
            <a:ext cx="123825" cy="873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9"/>
              </a:cxn>
              <a:cxn ang="0">
                <a:pos x="78" y="39"/>
              </a:cxn>
              <a:cxn ang="0">
                <a:pos x="78" y="39"/>
              </a:cxn>
              <a:cxn ang="0">
                <a:pos x="0" y="55"/>
              </a:cxn>
              <a:cxn ang="0">
                <a:pos x="0" y="47"/>
              </a:cxn>
              <a:cxn ang="0">
                <a:pos x="0" y="47"/>
              </a:cxn>
              <a:cxn ang="0">
                <a:pos x="55" y="0"/>
              </a:cxn>
              <a:cxn ang="0">
                <a:pos x="55" y="0"/>
              </a:cxn>
              <a:cxn ang="0">
                <a:pos x="55" y="8"/>
              </a:cxn>
              <a:cxn ang="0">
                <a:pos x="55" y="8"/>
              </a:cxn>
              <a:cxn ang="0">
                <a:pos x="0" y="55"/>
              </a:cxn>
              <a:cxn ang="0">
                <a:pos x="0" y="55"/>
              </a:cxn>
              <a:cxn ang="0">
                <a:pos x="0" y="47"/>
              </a:cxn>
              <a:cxn ang="0">
                <a:pos x="78" y="31"/>
              </a:cxn>
              <a:cxn ang="0">
                <a:pos x="78" y="39"/>
              </a:cxn>
              <a:cxn ang="0">
                <a:pos x="70" y="39"/>
              </a:cxn>
              <a:cxn ang="0">
                <a:pos x="55" y="24"/>
              </a:cxn>
              <a:cxn ang="0">
                <a:pos x="63" y="24"/>
              </a:cxn>
            </a:cxnLst>
            <a:rect l="0" t="0" r="r" b="b"/>
            <a:pathLst>
              <a:path w="78" h="55">
                <a:moveTo>
                  <a:pt x="63" y="24"/>
                </a:moveTo>
                <a:lnTo>
                  <a:pt x="78" y="39"/>
                </a:lnTo>
                <a:lnTo>
                  <a:pt x="78" y="39"/>
                </a:lnTo>
                <a:lnTo>
                  <a:pt x="78" y="39"/>
                </a:lnTo>
                <a:lnTo>
                  <a:pt x="0" y="55"/>
                </a:lnTo>
                <a:lnTo>
                  <a:pt x="0" y="47"/>
                </a:lnTo>
                <a:lnTo>
                  <a:pt x="0" y="47"/>
                </a:lnTo>
                <a:lnTo>
                  <a:pt x="55" y="0"/>
                </a:lnTo>
                <a:lnTo>
                  <a:pt x="55" y="0"/>
                </a:lnTo>
                <a:lnTo>
                  <a:pt x="55" y="8"/>
                </a:lnTo>
                <a:lnTo>
                  <a:pt x="55" y="8"/>
                </a:lnTo>
                <a:lnTo>
                  <a:pt x="0" y="55"/>
                </a:lnTo>
                <a:lnTo>
                  <a:pt x="0" y="55"/>
                </a:lnTo>
                <a:lnTo>
                  <a:pt x="0" y="47"/>
                </a:lnTo>
                <a:lnTo>
                  <a:pt x="78" y="31"/>
                </a:lnTo>
                <a:lnTo>
                  <a:pt x="78" y="39"/>
                </a:lnTo>
                <a:lnTo>
                  <a:pt x="70" y="39"/>
                </a:lnTo>
                <a:lnTo>
                  <a:pt x="55" y="24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3400425" y="5332413"/>
            <a:ext cx="25400" cy="254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16" y="16"/>
              </a:cxn>
              <a:cxn ang="0">
                <a:pos x="8" y="16"/>
              </a:cxn>
              <a:cxn ang="0">
                <a:pos x="8" y="16"/>
              </a:cxn>
              <a:cxn ang="0">
                <a:pos x="8" y="16"/>
              </a:cxn>
              <a:cxn ang="0">
                <a:pos x="0" y="0"/>
              </a:cxn>
              <a:cxn ang="0">
                <a:pos x="8" y="0"/>
              </a:cxn>
            </a:cxnLst>
            <a:rect l="0" t="0" r="r" b="b"/>
            <a:pathLst>
              <a:path w="16" h="16">
                <a:moveTo>
                  <a:pt x="8" y="0"/>
                </a:moveTo>
                <a:lnTo>
                  <a:pt x="16" y="16"/>
                </a:lnTo>
                <a:lnTo>
                  <a:pt x="8" y="16"/>
                </a:lnTo>
                <a:lnTo>
                  <a:pt x="8" y="16"/>
                </a:lnTo>
                <a:lnTo>
                  <a:pt x="8" y="16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auto">
          <a:xfrm>
            <a:off x="3325813" y="5332413"/>
            <a:ext cx="123825" cy="74612"/>
          </a:xfrm>
          <a:custGeom>
            <a:avLst/>
            <a:gdLst/>
            <a:ahLst/>
            <a:cxnLst>
              <a:cxn ang="0">
                <a:pos x="63" y="16"/>
              </a:cxn>
              <a:cxn ang="0">
                <a:pos x="78" y="31"/>
              </a:cxn>
              <a:cxn ang="0">
                <a:pos x="0" y="47"/>
              </a:cxn>
              <a:cxn ang="0">
                <a:pos x="55" y="0"/>
              </a:cxn>
              <a:cxn ang="0">
                <a:pos x="63" y="16"/>
              </a:cxn>
            </a:cxnLst>
            <a:rect l="0" t="0" r="r" b="b"/>
            <a:pathLst>
              <a:path w="78" h="47">
                <a:moveTo>
                  <a:pt x="63" y="16"/>
                </a:moveTo>
                <a:lnTo>
                  <a:pt x="78" y="31"/>
                </a:lnTo>
                <a:lnTo>
                  <a:pt x="0" y="47"/>
                </a:lnTo>
                <a:lnTo>
                  <a:pt x="55" y="0"/>
                </a:lnTo>
                <a:lnTo>
                  <a:pt x="63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068763" y="5035550"/>
            <a:ext cx="1587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3436938" y="5357813"/>
            <a:ext cx="1587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auto">
          <a:xfrm>
            <a:off x="3436938" y="5035550"/>
            <a:ext cx="631825" cy="333375"/>
          </a:xfrm>
          <a:custGeom>
            <a:avLst/>
            <a:gdLst/>
            <a:ahLst/>
            <a:cxnLst>
              <a:cxn ang="0">
                <a:pos x="398" y="7"/>
              </a:cxn>
              <a:cxn ang="0">
                <a:pos x="398" y="0"/>
              </a:cxn>
              <a:cxn ang="0">
                <a:pos x="0" y="203"/>
              </a:cxn>
              <a:cxn ang="0">
                <a:pos x="0" y="210"/>
              </a:cxn>
              <a:cxn ang="0">
                <a:pos x="398" y="7"/>
              </a:cxn>
            </a:cxnLst>
            <a:rect l="0" t="0" r="r" b="b"/>
            <a:pathLst>
              <a:path w="398" h="210">
                <a:moveTo>
                  <a:pt x="398" y="7"/>
                </a:moveTo>
                <a:lnTo>
                  <a:pt x="398" y="0"/>
                </a:lnTo>
                <a:lnTo>
                  <a:pt x="0" y="203"/>
                </a:lnTo>
                <a:lnTo>
                  <a:pt x="0" y="210"/>
                </a:lnTo>
                <a:lnTo>
                  <a:pt x="398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auto">
          <a:xfrm>
            <a:off x="3932238" y="4205288"/>
            <a:ext cx="12700" cy="23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8" y="15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8" h="15">
                <a:moveTo>
                  <a:pt x="0" y="0"/>
                </a:moveTo>
                <a:lnTo>
                  <a:pt x="0" y="8"/>
                </a:lnTo>
                <a:lnTo>
                  <a:pt x="8" y="15"/>
                </a:lnTo>
                <a:lnTo>
                  <a:pt x="8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auto">
          <a:xfrm>
            <a:off x="3919538" y="4179888"/>
            <a:ext cx="123825" cy="100012"/>
          </a:xfrm>
          <a:custGeom>
            <a:avLst/>
            <a:gdLst/>
            <a:ahLst/>
            <a:cxnLst>
              <a:cxn ang="0">
                <a:pos x="16" y="24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78" y="55"/>
              </a:cxn>
              <a:cxn ang="0">
                <a:pos x="78" y="63"/>
              </a:cxn>
              <a:cxn ang="0">
                <a:pos x="78" y="63"/>
              </a:cxn>
              <a:cxn ang="0">
                <a:pos x="0" y="47"/>
              </a:cxn>
              <a:cxn ang="0">
                <a:pos x="0" y="47"/>
              </a:cxn>
              <a:cxn ang="0">
                <a:pos x="0" y="39"/>
              </a:cxn>
              <a:cxn ang="0">
                <a:pos x="0" y="39"/>
              </a:cxn>
              <a:cxn ang="0">
                <a:pos x="78" y="55"/>
              </a:cxn>
              <a:cxn ang="0">
                <a:pos x="78" y="63"/>
              </a:cxn>
              <a:cxn ang="0">
                <a:pos x="78" y="63"/>
              </a:cxn>
              <a:cxn ang="0">
                <a:pos x="24" y="8"/>
              </a:cxn>
              <a:cxn ang="0">
                <a:pos x="24" y="0"/>
              </a:cxn>
              <a:cxn ang="0">
                <a:pos x="32" y="0"/>
              </a:cxn>
              <a:cxn ang="0">
                <a:pos x="24" y="24"/>
              </a:cxn>
              <a:cxn ang="0">
                <a:pos x="16" y="24"/>
              </a:cxn>
            </a:cxnLst>
            <a:rect l="0" t="0" r="r" b="b"/>
            <a:pathLst>
              <a:path w="78" h="63">
                <a:moveTo>
                  <a:pt x="16" y="24"/>
                </a:move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78" y="55"/>
                </a:lnTo>
                <a:lnTo>
                  <a:pt x="78" y="63"/>
                </a:lnTo>
                <a:lnTo>
                  <a:pt x="78" y="63"/>
                </a:lnTo>
                <a:lnTo>
                  <a:pt x="0" y="47"/>
                </a:lnTo>
                <a:lnTo>
                  <a:pt x="0" y="47"/>
                </a:lnTo>
                <a:lnTo>
                  <a:pt x="0" y="39"/>
                </a:lnTo>
                <a:lnTo>
                  <a:pt x="0" y="39"/>
                </a:lnTo>
                <a:lnTo>
                  <a:pt x="78" y="55"/>
                </a:lnTo>
                <a:lnTo>
                  <a:pt x="78" y="63"/>
                </a:lnTo>
                <a:lnTo>
                  <a:pt x="78" y="63"/>
                </a:lnTo>
                <a:lnTo>
                  <a:pt x="24" y="8"/>
                </a:lnTo>
                <a:lnTo>
                  <a:pt x="24" y="0"/>
                </a:lnTo>
                <a:lnTo>
                  <a:pt x="32" y="0"/>
                </a:lnTo>
                <a:lnTo>
                  <a:pt x="24" y="24"/>
                </a:lnTo>
                <a:lnTo>
                  <a:pt x="16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auto">
          <a:xfrm>
            <a:off x="3919538" y="4217988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auto">
          <a:xfrm>
            <a:off x="3919538" y="4179888"/>
            <a:ext cx="123825" cy="87312"/>
          </a:xfrm>
          <a:custGeom>
            <a:avLst/>
            <a:gdLst/>
            <a:ahLst/>
            <a:cxnLst>
              <a:cxn ang="0">
                <a:pos x="16" y="24"/>
              </a:cxn>
              <a:cxn ang="0">
                <a:pos x="24" y="0"/>
              </a:cxn>
              <a:cxn ang="0">
                <a:pos x="78" y="55"/>
              </a:cxn>
              <a:cxn ang="0">
                <a:pos x="0" y="39"/>
              </a:cxn>
              <a:cxn ang="0">
                <a:pos x="16" y="24"/>
              </a:cxn>
            </a:cxnLst>
            <a:rect l="0" t="0" r="r" b="b"/>
            <a:pathLst>
              <a:path w="78" h="55">
                <a:moveTo>
                  <a:pt x="16" y="24"/>
                </a:moveTo>
                <a:lnTo>
                  <a:pt x="24" y="0"/>
                </a:lnTo>
                <a:lnTo>
                  <a:pt x="78" y="55"/>
                </a:lnTo>
                <a:lnTo>
                  <a:pt x="0" y="39"/>
                </a:lnTo>
                <a:lnTo>
                  <a:pt x="16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3302000" y="38830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3932238" y="4205288"/>
            <a:ext cx="158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2" name="Freeform 30"/>
          <p:cNvSpPr>
            <a:spLocks/>
          </p:cNvSpPr>
          <p:nvPr/>
        </p:nvSpPr>
        <p:spPr bwMode="auto">
          <a:xfrm>
            <a:off x="3302000" y="3883025"/>
            <a:ext cx="630238" cy="334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397" y="211"/>
              </a:cxn>
              <a:cxn ang="0">
                <a:pos x="397" y="203"/>
              </a:cxn>
              <a:cxn ang="0">
                <a:pos x="0" y="0"/>
              </a:cxn>
            </a:cxnLst>
            <a:rect l="0" t="0" r="r" b="b"/>
            <a:pathLst>
              <a:path w="397" h="211">
                <a:moveTo>
                  <a:pt x="0" y="0"/>
                </a:moveTo>
                <a:lnTo>
                  <a:pt x="0" y="8"/>
                </a:lnTo>
                <a:lnTo>
                  <a:pt x="397" y="211"/>
                </a:lnTo>
                <a:lnTo>
                  <a:pt x="397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3165475" y="5357813"/>
            <a:ext cx="12700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" name="Freeform 32"/>
          <p:cNvSpPr>
            <a:spLocks/>
          </p:cNvSpPr>
          <p:nvPr/>
        </p:nvSpPr>
        <p:spPr bwMode="auto">
          <a:xfrm>
            <a:off x="3152775" y="5332413"/>
            <a:ext cx="111125" cy="873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0"/>
              </a:cxn>
              <a:cxn ang="0">
                <a:pos x="16" y="0"/>
              </a:cxn>
              <a:cxn ang="0">
                <a:pos x="16" y="0"/>
              </a:cxn>
              <a:cxn ang="0">
                <a:pos x="70" y="47"/>
              </a:cxn>
              <a:cxn ang="0">
                <a:pos x="70" y="55"/>
              </a:cxn>
              <a:cxn ang="0">
                <a:pos x="70" y="55"/>
              </a:cxn>
              <a:cxn ang="0">
                <a:pos x="0" y="39"/>
              </a:cxn>
              <a:cxn ang="0">
                <a:pos x="0" y="39"/>
              </a:cxn>
              <a:cxn ang="0">
                <a:pos x="0" y="31"/>
              </a:cxn>
              <a:cxn ang="0">
                <a:pos x="0" y="31"/>
              </a:cxn>
              <a:cxn ang="0">
                <a:pos x="70" y="47"/>
              </a:cxn>
              <a:cxn ang="0">
                <a:pos x="70" y="47"/>
              </a:cxn>
              <a:cxn ang="0">
                <a:pos x="70" y="55"/>
              </a:cxn>
              <a:cxn ang="0">
                <a:pos x="16" y="8"/>
              </a:cxn>
              <a:cxn ang="0">
                <a:pos x="16" y="0"/>
              </a:cxn>
              <a:cxn ang="0">
                <a:pos x="24" y="0"/>
              </a:cxn>
              <a:cxn ang="0">
                <a:pos x="24" y="16"/>
              </a:cxn>
              <a:cxn ang="0">
                <a:pos x="16" y="16"/>
              </a:cxn>
            </a:cxnLst>
            <a:rect l="0" t="0" r="r" b="b"/>
            <a:pathLst>
              <a:path w="70" h="55">
                <a:moveTo>
                  <a:pt x="16" y="16"/>
                </a:move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70" y="47"/>
                </a:lnTo>
                <a:lnTo>
                  <a:pt x="70" y="55"/>
                </a:lnTo>
                <a:lnTo>
                  <a:pt x="70" y="55"/>
                </a:lnTo>
                <a:lnTo>
                  <a:pt x="0" y="39"/>
                </a:lnTo>
                <a:lnTo>
                  <a:pt x="0" y="39"/>
                </a:lnTo>
                <a:lnTo>
                  <a:pt x="0" y="31"/>
                </a:lnTo>
                <a:lnTo>
                  <a:pt x="0" y="31"/>
                </a:lnTo>
                <a:lnTo>
                  <a:pt x="70" y="47"/>
                </a:lnTo>
                <a:lnTo>
                  <a:pt x="70" y="47"/>
                </a:lnTo>
                <a:lnTo>
                  <a:pt x="70" y="55"/>
                </a:lnTo>
                <a:lnTo>
                  <a:pt x="16" y="8"/>
                </a:lnTo>
                <a:lnTo>
                  <a:pt x="16" y="0"/>
                </a:lnTo>
                <a:lnTo>
                  <a:pt x="24" y="0"/>
                </a:lnTo>
                <a:lnTo>
                  <a:pt x="24" y="16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5" name="Freeform 33"/>
          <p:cNvSpPr>
            <a:spLocks/>
          </p:cNvSpPr>
          <p:nvPr/>
        </p:nvSpPr>
        <p:spPr bwMode="auto">
          <a:xfrm>
            <a:off x="3152775" y="5357813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" name="Freeform 34"/>
          <p:cNvSpPr>
            <a:spLocks/>
          </p:cNvSpPr>
          <p:nvPr/>
        </p:nvSpPr>
        <p:spPr bwMode="auto">
          <a:xfrm>
            <a:off x="3152775" y="5332413"/>
            <a:ext cx="111125" cy="746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0"/>
              </a:cxn>
              <a:cxn ang="0">
                <a:pos x="70" y="47"/>
              </a:cxn>
              <a:cxn ang="0">
                <a:pos x="0" y="31"/>
              </a:cxn>
              <a:cxn ang="0">
                <a:pos x="16" y="16"/>
              </a:cxn>
            </a:cxnLst>
            <a:rect l="0" t="0" r="r" b="b"/>
            <a:pathLst>
              <a:path w="70" h="47">
                <a:moveTo>
                  <a:pt x="16" y="16"/>
                </a:moveTo>
                <a:lnTo>
                  <a:pt x="16" y="0"/>
                </a:lnTo>
                <a:lnTo>
                  <a:pt x="70" y="47"/>
                </a:lnTo>
                <a:lnTo>
                  <a:pt x="0" y="31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2533650" y="5035550"/>
            <a:ext cx="1588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3165475" y="5357813"/>
            <a:ext cx="1588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9" name="Freeform 37"/>
          <p:cNvSpPr>
            <a:spLocks/>
          </p:cNvSpPr>
          <p:nvPr/>
        </p:nvSpPr>
        <p:spPr bwMode="auto">
          <a:xfrm>
            <a:off x="2533650" y="5035550"/>
            <a:ext cx="631825" cy="333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"/>
              </a:cxn>
              <a:cxn ang="0">
                <a:pos x="398" y="210"/>
              </a:cxn>
              <a:cxn ang="0">
                <a:pos x="398" y="203"/>
              </a:cxn>
              <a:cxn ang="0">
                <a:pos x="0" y="0"/>
              </a:cxn>
            </a:cxnLst>
            <a:rect l="0" t="0" r="r" b="b"/>
            <a:pathLst>
              <a:path w="398" h="210">
                <a:moveTo>
                  <a:pt x="0" y="0"/>
                </a:moveTo>
                <a:lnTo>
                  <a:pt x="0" y="7"/>
                </a:lnTo>
                <a:lnTo>
                  <a:pt x="398" y="210"/>
                </a:lnTo>
                <a:lnTo>
                  <a:pt x="398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2708275" y="5407025"/>
            <a:ext cx="1273175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3970338" y="5407025"/>
            <a:ext cx="11112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2708275" y="5902325"/>
            <a:ext cx="12620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2708275" y="5407025"/>
            <a:ext cx="11113" cy="4953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2638425" y="3362325"/>
            <a:ext cx="855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...</a:t>
            </a:r>
            <a:endParaRPr lang="en-US" dirty="0">
              <a:latin typeface="Calibri"/>
            </a:endParaRPr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1841500" y="4254500"/>
            <a:ext cx="1187450" cy="78105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1841500" y="4254500"/>
            <a:ext cx="1200150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7" name="Rectangle 45"/>
          <p:cNvSpPr>
            <a:spLocks noChangeArrowheads="1"/>
          </p:cNvSpPr>
          <p:nvPr/>
        </p:nvSpPr>
        <p:spPr bwMode="auto">
          <a:xfrm>
            <a:off x="3028950" y="4254500"/>
            <a:ext cx="12700" cy="7921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1841500" y="5035550"/>
            <a:ext cx="1187450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1841500" y="4254500"/>
            <a:ext cx="12700" cy="7810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1995488" y="4217988"/>
            <a:ext cx="8640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B = ...</a:t>
            </a:r>
            <a:endParaRPr lang="en-US" dirty="0">
              <a:latin typeface="Calibri"/>
            </a:endParaRPr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3684588" y="4267200"/>
            <a:ext cx="1189037" cy="76835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3684588" y="4267200"/>
            <a:ext cx="120173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4873625" y="4267200"/>
            <a:ext cx="12700" cy="7794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3684588" y="5035550"/>
            <a:ext cx="1189037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3684588" y="4267200"/>
            <a:ext cx="12700" cy="7683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3698875" y="4291013"/>
            <a:ext cx="1222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L1: C =...</a:t>
            </a:r>
            <a:endParaRPr lang="en-US" dirty="0">
              <a:latin typeface="Calibri"/>
            </a:endParaRP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2117725" y="4414838"/>
            <a:ext cx="50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en-US" dirty="0">
              <a:latin typeface="Calibri"/>
            </a:endParaRPr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2022475" y="4613275"/>
            <a:ext cx="123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 </a:t>
            </a:r>
            <a:endParaRPr lang="en-US" dirty="0">
              <a:latin typeface="Calibri"/>
            </a:endParaRP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4454525" y="4489450"/>
            <a:ext cx="37189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endParaRPr lang="en-US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60" name="Rectangle 58"/>
          <p:cNvSpPr>
            <a:spLocks noChangeArrowheads="1"/>
          </p:cNvSpPr>
          <p:nvPr/>
        </p:nvSpPr>
        <p:spPr bwMode="auto">
          <a:xfrm>
            <a:off x="4238625" y="4651375"/>
            <a:ext cx="3693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 = </a:t>
            </a:r>
            <a:endParaRPr lang="en-US" dirty="0">
              <a:latin typeface="Calibri"/>
            </a:endParaRPr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3021013" y="5543550"/>
            <a:ext cx="6171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D</a:t>
            </a:r>
            <a:endParaRPr lang="en-US" dirty="0">
              <a:latin typeface="Calibri"/>
            </a:endParaRPr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4319588" y="6423025"/>
            <a:ext cx="3702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</a:t>
            </a:r>
            <a:endParaRPr lang="en-US" b="1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63" name="Rectangle 61"/>
          <p:cNvSpPr>
            <a:spLocks noChangeArrowheads="1"/>
          </p:cNvSpPr>
          <p:nvPr/>
        </p:nvSpPr>
        <p:spPr bwMode="auto">
          <a:xfrm>
            <a:off x="4130675" y="6224588"/>
            <a:ext cx="12700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4" name="Freeform 62"/>
          <p:cNvSpPr>
            <a:spLocks/>
          </p:cNvSpPr>
          <p:nvPr/>
        </p:nvSpPr>
        <p:spPr bwMode="auto">
          <a:xfrm>
            <a:off x="4117975" y="6199188"/>
            <a:ext cx="123825" cy="873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78" y="47"/>
              </a:cxn>
              <a:cxn ang="0">
                <a:pos x="78" y="55"/>
              </a:cxn>
              <a:cxn ang="0">
                <a:pos x="78" y="55"/>
              </a:cxn>
              <a:cxn ang="0">
                <a:pos x="0" y="39"/>
              </a:cxn>
              <a:cxn ang="0">
                <a:pos x="0" y="39"/>
              </a:cxn>
              <a:cxn ang="0">
                <a:pos x="0" y="31"/>
              </a:cxn>
              <a:cxn ang="0">
                <a:pos x="0" y="31"/>
              </a:cxn>
              <a:cxn ang="0">
                <a:pos x="78" y="47"/>
              </a:cxn>
              <a:cxn ang="0">
                <a:pos x="78" y="47"/>
              </a:cxn>
              <a:cxn ang="0">
                <a:pos x="78" y="55"/>
              </a:cxn>
              <a:cxn ang="0">
                <a:pos x="24" y="8"/>
              </a:cxn>
              <a:cxn ang="0">
                <a:pos x="24" y="0"/>
              </a:cxn>
              <a:cxn ang="0">
                <a:pos x="31" y="0"/>
              </a:cxn>
              <a:cxn ang="0">
                <a:pos x="24" y="16"/>
              </a:cxn>
              <a:cxn ang="0">
                <a:pos x="16" y="16"/>
              </a:cxn>
            </a:cxnLst>
            <a:rect l="0" t="0" r="r" b="b"/>
            <a:pathLst>
              <a:path w="78" h="55">
                <a:moveTo>
                  <a:pt x="16" y="16"/>
                </a:move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78" y="47"/>
                </a:lnTo>
                <a:lnTo>
                  <a:pt x="78" y="55"/>
                </a:lnTo>
                <a:lnTo>
                  <a:pt x="78" y="55"/>
                </a:lnTo>
                <a:lnTo>
                  <a:pt x="0" y="39"/>
                </a:lnTo>
                <a:lnTo>
                  <a:pt x="0" y="39"/>
                </a:lnTo>
                <a:lnTo>
                  <a:pt x="0" y="31"/>
                </a:lnTo>
                <a:lnTo>
                  <a:pt x="0" y="31"/>
                </a:lnTo>
                <a:lnTo>
                  <a:pt x="78" y="47"/>
                </a:lnTo>
                <a:lnTo>
                  <a:pt x="78" y="47"/>
                </a:lnTo>
                <a:lnTo>
                  <a:pt x="78" y="55"/>
                </a:lnTo>
                <a:lnTo>
                  <a:pt x="24" y="8"/>
                </a:lnTo>
                <a:lnTo>
                  <a:pt x="24" y="0"/>
                </a:lnTo>
                <a:lnTo>
                  <a:pt x="31" y="0"/>
                </a:lnTo>
                <a:lnTo>
                  <a:pt x="24" y="16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5" name="Freeform 63"/>
          <p:cNvSpPr>
            <a:spLocks/>
          </p:cNvSpPr>
          <p:nvPr/>
        </p:nvSpPr>
        <p:spPr bwMode="auto">
          <a:xfrm>
            <a:off x="4117975" y="6224588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" name="Freeform 64"/>
          <p:cNvSpPr>
            <a:spLocks/>
          </p:cNvSpPr>
          <p:nvPr/>
        </p:nvSpPr>
        <p:spPr bwMode="auto">
          <a:xfrm>
            <a:off x="4117975" y="6199188"/>
            <a:ext cx="123825" cy="746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24" y="0"/>
              </a:cxn>
              <a:cxn ang="0">
                <a:pos x="78" y="47"/>
              </a:cxn>
              <a:cxn ang="0">
                <a:pos x="0" y="31"/>
              </a:cxn>
              <a:cxn ang="0">
                <a:pos x="16" y="16"/>
              </a:cxn>
            </a:cxnLst>
            <a:rect l="0" t="0" r="r" b="b"/>
            <a:pathLst>
              <a:path w="78" h="47">
                <a:moveTo>
                  <a:pt x="16" y="16"/>
                </a:moveTo>
                <a:lnTo>
                  <a:pt x="24" y="0"/>
                </a:lnTo>
                <a:lnTo>
                  <a:pt x="78" y="47"/>
                </a:lnTo>
                <a:lnTo>
                  <a:pt x="0" y="31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7" name="Rectangle 65"/>
          <p:cNvSpPr>
            <a:spLocks noChangeArrowheads="1"/>
          </p:cNvSpPr>
          <p:nvPr/>
        </p:nvSpPr>
        <p:spPr bwMode="auto">
          <a:xfrm>
            <a:off x="3498850" y="59023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4130675" y="6224588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9" name="Freeform 67"/>
          <p:cNvSpPr>
            <a:spLocks/>
          </p:cNvSpPr>
          <p:nvPr/>
        </p:nvSpPr>
        <p:spPr bwMode="auto">
          <a:xfrm>
            <a:off x="3498850" y="5902325"/>
            <a:ext cx="631825" cy="334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398" y="211"/>
              </a:cxn>
              <a:cxn ang="0">
                <a:pos x="398" y="203"/>
              </a:cxn>
              <a:cxn ang="0">
                <a:pos x="0" y="0"/>
              </a:cxn>
            </a:cxnLst>
            <a:rect l="0" t="0" r="r" b="b"/>
            <a:pathLst>
              <a:path w="398" h="211">
                <a:moveTo>
                  <a:pt x="0" y="0"/>
                </a:moveTo>
                <a:lnTo>
                  <a:pt x="0" y="8"/>
                </a:lnTo>
                <a:lnTo>
                  <a:pt x="398" y="211"/>
                </a:lnTo>
                <a:lnTo>
                  <a:pt x="398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0" name="Rectangle 68"/>
          <p:cNvSpPr>
            <a:spLocks noChangeArrowheads="1"/>
          </p:cNvSpPr>
          <p:nvPr/>
        </p:nvSpPr>
        <p:spPr bwMode="auto">
          <a:xfrm>
            <a:off x="3673475" y="6273800"/>
            <a:ext cx="12747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" name="Rectangle 69"/>
          <p:cNvSpPr>
            <a:spLocks noChangeArrowheads="1"/>
          </p:cNvSpPr>
          <p:nvPr/>
        </p:nvSpPr>
        <p:spPr bwMode="auto">
          <a:xfrm>
            <a:off x="4935538" y="6273800"/>
            <a:ext cx="12700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2" name="Rectangle 70"/>
          <p:cNvSpPr>
            <a:spLocks noChangeArrowheads="1"/>
          </p:cNvSpPr>
          <p:nvPr/>
        </p:nvSpPr>
        <p:spPr bwMode="auto">
          <a:xfrm>
            <a:off x="3673475" y="6769100"/>
            <a:ext cx="12620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3673475" y="6273800"/>
            <a:ext cx="11113" cy="4953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4" name="Freeform 72"/>
          <p:cNvSpPr>
            <a:spLocks/>
          </p:cNvSpPr>
          <p:nvPr/>
        </p:nvSpPr>
        <p:spPr bwMode="auto">
          <a:xfrm>
            <a:off x="6259513" y="3808413"/>
            <a:ext cx="446087" cy="446087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5" name="Freeform 73"/>
          <p:cNvSpPr>
            <a:spLocks/>
          </p:cNvSpPr>
          <p:nvPr/>
        </p:nvSpPr>
        <p:spPr bwMode="auto">
          <a:xfrm>
            <a:off x="6259513" y="3808413"/>
            <a:ext cx="457200" cy="458787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0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8" y="140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0"/>
              </a:cxn>
            </a:cxnLst>
            <a:rect l="0" t="0" r="r" b="b"/>
            <a:pathLst>
              <a:path w="288" h="289">
                <a:moveTo>
                  <a:pt x="281" y="140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8" y="140"/>
                </a:lnTo>
                <a:lnTo>
                  <a:pt x="288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6" name="Freeform 74"/>
          <p:cNvSpPr>
            <a:spLocks/>
          </p:cNvSpPr>
          <p:nvPr/>
        </p:nvSpPr>
        <p:spPr bwMode="auto">
          <a:xfrm>
            <a:off x="6705600" y="4030663"/>
            <a:ext cx="1111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7" name="Rectangle 75"/>
          <p:cNvSpPr>
            <a:spLocks noChangeArrowheads="1"/>
          </p:cNvSpPr>
          <p:nvPr/>
        </p:nvSpPr>
        <p:spPr bwMode="auto">
          <a:xfrm>
            <a:off x="6402388" y="3932238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A1</a:t>
            </a:r>
            <a:endParaRPr lang="en-US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78" name="Freeform 76"/>
          <p:cNvSpPr>
            <a:spLocks/>
          </p:cNvSpPr>
          <p:nvPr/>
        </p:nvSpPr>
        <p:spPr bwMode="auto">
          <a:xfrm>
            <a:off x="6705600" y="4589463"/>
            <a:ext cx="444500" cy="446087"/>
          </a:xfrm>
          <a:custGeom>
            <a:avLst/>
            <a:gdLst/>
            <a:ahLst/>
            <a:cxnLst>
              <a:cxn ang="0">
                <a:pos x="280" y="140"/>
              </a:cxn>
              <a:cxn ang="0">
                <a:pos x="272" y="85"/>
              </a:cxn>
              <a:cxn ang="0">
                <a:pos x="241" y="39"/>
              </a:cxn>
              <a:cxn ang="0">
                <a:pos x="194" y="7"/>
              </a:cxn>
              <a:cxn ang="0">
                <a:pos x="140" y="0"/>
              </a:cxn>
              <a:cxn ang="0">
                <a:pos x="85" y="7"/>
              </a:cxn>
              <a:cxn ang="0">
                <a:pos x="39" y="39"/>
              </a:cxn>
              <a:cxn ang="0">
                <a:pos x="7" y="85"/>
              </a:cxn>
              <a:cxn ang="0">
                <a:pos x="0" y="140"/>
              </a:cxn>
              <a:cxn ang="0">
                <a:pos x="7" y="195"/>
              </a:cxn>
              <a:cxn ang="0">
                <a:pos x="39" y="242"/>
              </a:cxn>
              <a:cxn ang="0">
                <a:pos x="85" y="273"/>
              </a:cxn>
              <a:cxn ang="0">
                <a:pos x="140" y="281"/>
              </a:cxn>
              <a:cxn ang="0">
                <a:pos x="194" y="273"/>
              </a:cxn>
              <a:cxn ang="0">
                <a:pos x="241" y="242"/>
              </a:cxn>
              <a:cxn ang="0">
                <a:pos x="272" y="195"/>
              </a:cxn>
              <a:cxn ang="0">
                <a:pos x="280" y="140"/>
              </a:cxn>
            </a:cxnLst>
            <a:rect l="0" t="0" r="r" b="b"/>
            <a:pathLst>
              <a:path w="280" h="281">
                <a:moveTo>
                  <a:pt x="280" y="140"/>
                </a:moveTo>
                <a:lnTo>
                  <a:pt x="272" y="85"/>
                </a:lnTo>
                <a:lnTo>
                  <a:pt x="241" y="39"/>
                </a:lnTo>
                <a:lnTo>
                  <a:pt x="194" y="7"/>
                </a:lnTo>
                <a:lnTo>
                  <a:pt x="140" y="0"/>
                </a:lnTo>
                <a:lnTo>
                  <a:pt x="85" y="7"/>
                </a:lnTo>
                <a:lnTo>
                  <a:pt x="39" y="39"/>
                </a:lnTo>
                <a:lnTo>
                  <a:pt x="7" y="85"/>
                </a:lnTo>
                <a:lnTo>
                  <a:pt x="0" y="140"/>
                </a:lnTo>
                <a:lnTo>
                  <a:pt x="7" y="195"/>
                </a:lnTo>
                <a:lnTo>
                  <a:pt x="39" y="242"/>
                </a:lnTo>
                <a:lnTo>
                  <a:pt x="85" y="273"/>
                </a:lnTo>
                <a:lnTo>
                  <a:pt x="140" y="281"/>
                </a:lnTo>
                <a:lnTo>
                  <a:pt x="194" y="273"/>
                </a:lnTo>
                <a:lnTo>
                  <a:pt x="241" y="242"/>
                </a:lnTo>
                <a:lnTo>
                  <a:pt x="272" y="195"/>
                </a:lnTo>
                <a:lnTo>
                  <a:pt x="280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9" name="Freeform 77"/>
          <p:cNvSpPr>
            <a:spLocks/>
          </p:cNvSpPr>
          <p:nvPr/>
        </p:nvSpPr>
        <p:spPr bwMode="auto">
          <a:xfrm>
            <a:off x="6705600" y="4589463"/>
            <a:ext cx="457200" cy="457200"/>
          </a:xfrm>
          <a:custGeom>
            <a:avLst/>
            <a:gdLst/>
            <a:ahLst/>
            <a:cxnLst>
              <a:cxn ang="0">
                <a:pos x="272" y="85"/>
              </a:cxn>
              <a:cxn ang="0">
                <a:pos x="272" y="93"/>
              </a:cxn>
              <a:cxn ang="0">
                <a:pos x="241" y="46"/>
              </a:cxn>
              <a:cxn ang="0">
                <a:pos x="194" y="15"/>
              </a:cxn>
              <a:cxn ang="0">
                <a:pos x="194" y="15"/>
              </a:cxn>
              <a:cxn ang="0">
                <a:pos x="140" y="7"/>
              </a:cxn>
              <a:cxn ang="0">
                <a:pos x="85" y="15"/>
              </a:cxn>
              <a:cxn ang="0">
                <a:pos x="93" y="15"/>
              </a:cxn>
              <a:cxn ang="0">
                <a:pos x="46" y="46"/>
              </a:cxn>
              <a:cxn ang="0">
                <a:pos x="15" y="93"/>
              </a:cxn>
              <a:cxn ang="0">
                <a:pos x="15" y="85"/>
              </a:cxn>
              <a:cxn ang="0">
                <a:pos x="7" y="140"/>
              </a:cxn>
              <a:cxn ang="0">
                <a:pos x="15" y="195"/>
              </a:cxn>
              <a:cxn ang="0">
                <a:pos x="15" y="195"/>
              </a:cxn>
              <a:cxn ang="0">
                <a:pos x="46" y="242"/>
              </a:cxn>
              <a:cxn ang="0">
                <a:pos x="93" y="273"/>
              </a:cxn>
              <a:cxn ang="0">
                <a:pos x="85" y="273"/>
              </a:cxn>
              <a:cxn ang="0">
                <a:pos x="140" y="281"/>
              </a:cxn>
              <a:cxn ang="0">
                <a:pos x="194" y="273"/>
              </a:cxn>
              <a:cxn ang="0">
                <a:pos x="194" y="273"/>
              </a:cxn>
              <a:cxn ang="0">
                <a:pos x="241" y="242"/>
              </a:cxn>
              <a:cxn ang="0">
                <a:pos x="272" y="195"/>
              </a:cxn>
              <a:cxn ang="0">
                <a:pos x="272" y="195"/>
              </a:cxn>
              <a:cxn ang="0">
                <a:pos x="280" y="140"/>
              </a:cxn>
              <a:cxn ang="0">
                <a:pos x="288" y="140"/>
              </a:cxn>
              <a:cxn ang="0">
                <a:pos x="280" y="195"/>
              </a:cxn>
              <a:cxn ang="0">
                <a:pos x="249" y="249"/>
              </a:cxn>
              <a:cxn ang="0">
                <a:pos x="249" y="249"/>
              </a:cxn>
              <a:cxn ang="0">
                <a:pos x="202" y="281"/>
              </a:cxn>
              <a:cxn ang="0">
                <a:pos x="140" y="288"/>
              </a:cxn>
              <a:cxn ang="0">
                <a:pos x="140" y="288"/>
              </a:cxn>
              <a:cxn ang="0">
                <a:pos x="85" y="281"/>
              </a:cxn>
              <a:cxn ang="0">
                <a:pos x="39" y="249"/>
              </a:cxn>
              <a:cxn ang="0">
                <a:pos x="39" y="249"/>
              </a:cxn>
              <a:cxn ang="0">
                <a:pos x="7" y="203"/>
              </a:cxn>
              <a:cxn ang="0">
                <a:pos x="0" y="140"/>
              </a:cxn>
              <a:cxn ang="0">
                <a:pos x="0" y="140"/>
              </a:cxn>
              <a:cxn ang="0">
                <a:pos x="7" y="85"/>
              </a:cxn>
              <a:cxn ang="0">
                <a:pos x="39" y="39"/>
              </a:cxn>
              <a:cxn ang="0">
                <a:pos x="39" y="39"/>
              </a:cxn>
              <a:cxn ang="0">
                <a:pos x="85" y="7"/>
              </a:cxn>
              <a:cxn ang="0">
                <a:pos x="140" y="0"/>
              </a:cxn>
              <a:cxn ang="0">
                <a:pos x="140" y="0"/>
              </a:cxn>
              <a:cxn ang="0">
                <a:pos x="194" y="7"/>
              </a:cxn>
              <a:cxn ang="0">
                <a:pos x="249" y="39"/>
              </a:cxn>
              <a:cxn ang="0">
                <a:pos x="249" y="39"/>
              </a:cxn>
              <a:cxn ang="0">
                <a:pos x="280" y="85"/>
              </a:cxn>
              <a:cxn ang="0">
                <a:pos x="288" y="140"/>
              </a:cxn>
            </a:cxnLst>
            <a:rect l="0" t="0" r="r" b="b"/>
            <a:pathLst>
              <a:path w="288" h="288">
                <a:moveTo>
                  <a:pt x="280" y="140"/>
                </a:moveTo>
                <a:lnTo>
                  <a:pt x="272" y="85"/>
                </a:lnTo>
                <a:lnTo>
                  <a:pt x="272" y="93"/>
                </a:lnTo>
                <a:lnTo>
                  <a:pt x="272" y="93"/>
                </a:lnTo>
                <a:lnTo>
                  <a:pt x="241" y="46"/>
                </a:lnTo>
                <a:lnTo>
                  <a:pt x="241" y="46"/>
                </a:lnTo>
                <a:lnTo>
                  <a:pt x="241" y="46"/>
                </a:lnTo>
                <a:lnTo>
                  <a:pt x="194" y="15"/>
                </a:lnTo>
                <a:lnTo>
                  <a:pt x="194" y="15"/>
                </a:lnTo>
                <a:lnTo>
                  <a:pt x="194" y="15"/>
                </a:lnTo>
                <a:lnTo>
                  <a:pt x="140" y="7"/>
                </a:lnTo>
                <a:lnTo>
                  <a:pt x="140" y="7"/>
                </a:lnTo>
                <a:lnTo>
                  <a:pt x="140" y="7"/>
                </a:lnTo>
                <a:lnTo>
                  <a:pt x="85" y="15"/>
                </a:lnTo>
                <a:lnTo>
                  <a:pt x="93" y="15"/>
                </a:lnTo>
                <a:lnTo>
                  <a:pt x="93" y="15"/>
                </a:lnTo>
                <a:lnTo>
                  <a:pt x="46" y="46"/>
                </a:lnTo>
                <a:lnTo>
                  <a:pt x="46" y="46"/>
                </a:lnTo>
                <a:lnTo>
                  <a:pt x="46" y="46"/>
                </a:lnTo>
                <a:lnTo>
                  <a:pt x="15" y="93"/>
                </a:lnTo>
                <a:lnTo>
                  <a:pt x="15" y="85"/>
                </a:lnTo>
                <a:lnTo>
                  <a:pt x="15" y="85"/>
                </a:lnTo>
                <a:lnTo>
                  <a:pt x="7" y="140"/>
                </a:lnTo>
                <a:lnTo>
                  <a:pt x="7" y="140"/>
                </a:lnTo>
                <a:lnTo>
                  <a:pt x="7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6" y="242"/>
                </a:lnTo>
                <a:lnTo>
                  <a:pt x="46" y="242"/>
                </a:lnTo>
                <a:lnTo>
                  <a:pt x="46" y="242"/>
                </a:lnTo>
                <a:lnTo>
                  <a:pt x="93" y="273"/>
                </a:lnTo>
                <a:lnTo>
                  <a:pt x="85" y="273"/>
                </a:lnTo>
                <a:lnTo>
                  <a:pt x="85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4" y="273"/>
                </a:lnTo>
                <a:lnTo>
                  <a:pt x="194" y="273"/>
                </a:lnTo>
                <a:lnTo>
                  <a:pt x="194" y="273"/>
                </a:lnTo>
                <a:lnTo>
                  <a:pt x="241" y="242"/>
                </a:lnTo>
                <a:lnTo>
                  <a:pt x="241" y="242"/>
                </a:lnTo>
                <a:lnTo>
                  <a:pt x="241" y="242"/>
                </a:lnTo>
                <a:lnTo>
                  <a:pt x="272" y="195"/>
                </a:lnTo>
                <a:lnTo>
                  <a:pt x="272" y="195"/>
                </a:lnTo>
                <a:lnTo>
                  <a:pt x="272" y="195"/>
                </a:lnTo>
                <a:lnTo>
                  <a:pt x="280" y="140"/>
                </a:lnTo>
                <a:lnTo>
                  <a:pt x="280" y="140"/>
                </a:lnTo>
                <a:lnTo>
                  <a:pt x="288" y="140"/>
                </a:lnTo>
                <a:lnTo>
                  <a:pt x="288" y="140"/>
                </a:lnTo>
                <a:lnTo>
                  <a:pt x="280" y="195"/>
                </a:lnTo>
                <a:lnTo>
                  <a:pt x="280" y="195"/>
                </a:lnTo>
                <a:lnTo>
                  <a:pt x="280" y="203"/>
                </a:lnTo>
                <a:lnTo>
                  <a:pt x="249" y="249"/>
                </a:lnTo>
                <a:lnTo>
                  <a:pt x="249" y="249"/>
                </a:lnTo>
                <a:lnTo>
                  <a:pt x="249" y="249"/>
                </a:lnTo>
                <a:lnTo>
                  <a:pt x="202" y="281"/>
                </a:lnTo>
                <a:lnTo>
                  <a:pt x="202" y="281"/>
                </a:lnTo>
                <a:lnTo>
                  <a:pt x="194" y="281"/>
                </a:lnTo>
                <a:lnTo>
                  <a:pt x="140" y="288"/>
                </a:lnTo>
                <a:lnTo>
                  <a:pt x="140" y="288"/>
                </a:lnTo>
                <a:lnTo>
                  <a:pt x="140" y="288"/>
                </a:lnTo>
                <a:lnTo>
                  <a:pt x="85" y="281"/>
                </a:lnTo>
                <a:lnTo>
                  <a:pt x="85" y="281"/>
                </a:lnTo>
                <a:lnTo>
                  <a:pt x="85" y="281"/>
                </a:lnTo>
                <a:lnTo>
                  <a:pt x="39" y="249"/>
                </a:lnTo>
                <a:lnTo>
                  <a:pt x="39" y="249"/>
                </a:lnTo>
                <a:lnTo>
                  <a:pt x="39" y="249"/>
                </a:lnTo>
                <a:lnTo>
                  <a:pt x="7" y="203"/>
                </a:lnTo>
                <a:lnTo>
                  <a:pt x="7" y="203"/>
                </a:lnTo>
                <a:lnTo>
                  <a:pt x="7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7" y="85"/>
                </a:lnTo>
                <a:lnTo>
                  <a:pt x="7" y="85"/>
                </a:lnTo>
                <a:lnTo>
                  <a:pt x="7" y="85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5" y="7"/>
                </a:lnTo>
                <a:lnTo>
                  <a:pt x="85" y="7"/>
                </a:lnTo>
                <a:lnTo>
                  <a:pt x="85" y="7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4" y="7"/>
                </a:lnTo>
                <a:lnTo>
                  <a:pt x="194" y="7"/>
                </a:lnTo>
                <a:lnTo>
                  <a:pt x="202" y="7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0" y="85"/>
                </a:lnTo>
                <a:lnTo>
                  <a:pt x="280" y="85"/>
                </a:lnTo>
                <a:lnTo>
                  <a:pt x="280" y="85"/>
                </a:lnTo>
                <a:lnTo>
                  <a:pt x="288" y="140"/>
                </a:lnTo>
                <a:lnTo>
                  <a:pt x="280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0" name="Freeform 78"/>
          <p:cNvSpPr>
            <a:spLocks/>
          </p:cNvSpPr>
          <p:nvPr/>
        </p:nvSpPr>
        <p:spPr bwMode="auto">
          <a:xfrm>
            <a:off x="7150100" y="4811713"/>
            <a:ext cx="127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1" name="Rectangle 79"/>
          <p:cNvSpPr>
            <a:spLocks noChangeArrowheads="1"/>
          </p:cNvSpPr>
          <p:nvPr/>
        </p:nvSpPr>
        <p:spPr bwMode="auto">
          <a:xfrm>
            <a:off x="6915150" y="4713288"/>
            <a:ext cx="122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C</a:t>
            </a:r>
            <a:endParaRPr lang="en-US" dirty="0">
              <a:latin typeface="Calibri"/>
            </a:endParaRPr>
          </a:p>
        </p:txBody>
      </p:sp>
      <p:sp>
        <p:nvSpPr>
          <p:cNvPr id="82" name="Freeform 80"/>
          <p:cNvSpPr>
            <a:spLocks/>
          </p:cNvSpPr>
          <p:nvPr/>
        </p:nvSpPr>
        <p:spPr bwMode="auto">
          <a:xfrm>
            <a:off x="5813425" y="4589463"/>
            <a:ext cx="446088" cy="446087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5"/>
              </a:cxn>
              <a:cxn ang="0">
                <a:pos x="242" y="39"/>
              </a:cxn>
              <a:cxn ang="0">
                <a:pos x="195" y="7"/>
              </a:cxn>
              <a:cxn ang="0">
                <a:pos x="141" y="0"/>
              </a:cxn>
              <a:cxn ang="0">
                <a:pos x="86" y="7"/>
              </a:cxn>
              <a:cxn ang="0">
                <a:pos x="39" y="39"/>
              </a:cxn>
              <a:cxn ang="0">
                <a:pos x="8" y="85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1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5"/>
                </a:lnTo>
                <a:lnTo>
                  <a:pt x="242" y="39"/>
                </a:lnTo>
                <a:lnTo>
                  <a:pt x="195" y="7"/>
                </a:lnTo>
                <a:lnTo>
                  <a:pt x="141" y="0"/>
                </a:lnTo>
                <a:lnTo>
                  <a:pt x="86" y="7"/>
                </a:lnTo>
                <a:lnTo>
                  <a:pt x="39" y="39"/>
                </a:lnTo>
                <a:lnTo>
                  <a:pt x="8" y="85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1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3" name="Freeform 81"/>
          <p:cNvSpPr>
            <a:spLocks/>
          </p:cNvSpPr>
          <p:nvPr/>
        </p:nvSpPr>
        <p:spPr bwMode="auto">
          <a:xfrm>
            <a:off x="5813425" y="4589463"/>
            <a:ext cx="458788" cy="457200"/>
          </a:xfrm>
          <a:custGeom>
            <a:avLst/>
            <a:gdLst/>
            <a:ahLst/>
            <a:cxnLst>
              <a:cxn ang="0">
                <a:pos x="273" y="85"/>
              </a:cxn>
              <a:cxn ang="0">
                <a:pos x="273" y="93"/>
              </a:cxn>
              <a:cxn ang="0">
                <a:pos x="242" y="46"/>
              </a:cxn>
              <a:cxn ang="0">
                <a:pos x="195" y="15"/>
              </a:cxn>
              <a:cxn ang="0">
                <a:pos x="195" y="15"/>
              </a:cxn>
              <a:cxn ang="0">
                <a:pos x="141" y="7"/>
              </a:cxn>
              <a:cxn ang="0">
                <a:pos x="86" y="15"/>
              </a:cxn>
              <a:cxn ang="0">
                <a:pos x="94" y="15"/>
              </a:cxn>
              <a:cxn ang="0">
                <a:pos x="47" y="46"/>
              </a:cxn>
              <a:cxn ang="0">
                <a:pos x="16" y="93"/>
              </a:cxn>
              <a:cxn ang="0">
                <a:pos x="16" y="85"/>
              </a:cxn>
              <a:cxn ang="0">
                <a:pos x="8" y="140"/>
              </a:cxn>
              <a:cxn ang="0">
                <a:pos x="16" y="195"/>
              </a:cxn>
              <a:cxn ang="0">
                <a:pos x="16" y="195"/>
              </a:cxn>
              <a:cxn ang="0">
                <a:pos x="47" y="242"/>
              </a:cxn>
              <a:cxn ang="0">
                <a:pos x="94" y="273"/>
              </a:cxn>
              <a:cxn ang="0">
                <a:pos x="86" y="273"/>
              </a:cxn>
              <a:cxn ang="0">
                <a:pos x="141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9" y="140"/>
              </a:cxn>
              <a:cxn ang="0">
                <a:pos x="281" y="195"/>
              </a:cxn>
              <a:cxn ang="0">
                <a:pos x="250" y="249"/>
              </a:cxn>
              <a:cxn ang="0">
                <a:pos x="250" y="249"/>
              </a:cxn>
              <a:cxn ang="0">
                <a:pos x="203" y="281"/>
              </a:cxn>
              <a:cxn ang="0">
                <a:pos x="141" y="288"/>
              </a:cxn>
              <a:cxn ang="0">
                <a:pos x="141" y="288"/>
              </a:cxn>
              <a:cxn ang="0">
                <a:pos x="86" y="281"/>
              </a:cxn>
              <a:cxn ang="0">
                <a:pos x="39" y="249"/>
              </a:cxn>
              <a:cxn ang="0">
                <a:pos x="39" y="249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5"/>
              </a:cxn>
              <a:cxn ang="0">
                <a:pos x="39" y="39"/>
              </a:cxn>
              <a:cxn ang="0">
                <a:pos x="39" y="39"/>
              </a:cxn>
              <a:cxn ang="0">
                <a:pos x="86" y="7"/>
              </a:cxn>
              <a:cxn ang="0">
                <a:pos x="141" y="0"/>
              </a:cxn>
              <a:cxn ang="0">
                <a:pos x="141" y="0"/>
              </a:cxn>
              <a:cxn ang="0">
                <a:pos x="195" y="7"/>
              </a:cxn>
              <a:cxn ang="0">
                <a:pos x="250" y="39"/>
              </a:cxn>
              <a:cxn ang="0">
                <a:pos x="250" y="39"/>
              </a:cxn>
              <a:cxn ang="0">
                <a:pos x="281" y="85"/>
              </a:cxn>
              <a:cxn ang="0">
                <a:pos x="289" y="140"/>
              </a:cxn>
            </a:cxnLst>
            <a:rect l="0" t="0" r="r" b="b"/>
            <a:pathLst>
              <a:path w="289" h="288">
                <a:moveTo>
                  <a:pt x="281" y="140"/>
                </a:moveTo>
                <a:lnTo>
                  <a:pt x="273" y="85"/>
                </a:lnTo>
                <a:lnTo>
                  <a:pt x="273" y="93"/>
                </a:lnTo>
                <a:lnTo>
                  <a:pt x="273" y="93"/>
                </a:lnTo>
                <a:lnTo>
                  <a:pt x="242" y="46"/>
                </a:lnTo>
                <a:lnTo>
                  <a:pt x="242" y="46"/>
                </a:lnTo>
                <a:lnTo>
                  <a:pt x="242" y="46"/>
                </a:lnTo>
                <a:lnTo>
                  <a:pt x="195" y="15"/>
                </a:lnTo>
                <a:lnTo>
                  <a:pt x="195" y="15"/>
                </a:lnTo>
                <a:lnTo>
                  <a:pt x="195" y="15"/>
                </a:lnTo>
                <a:lnTo>
                  <a:pt x="141" y="7"/>
                </a:lnTo>
                <a:lnTo>
                  <a:pt x="141" y="7"/>
                </a:lnTo>
                <a:lnTo>
                  <a:pt x="141" y="7"/>
                </a:lnTo>
                <a:lnTo>
                  <a:pt x="86" y="15"/>
                </a:lnTo>
                <a:lnTo>
                  <a:pt x="94" y="15"/>
                </a:lnTo>
                <a:lnTo>
                  <a:pt x="94" y="15"/>
                </a:lnTo>
                <a:lnTo>
                  <a:pt x="47" y="46"/>
                </a:lnTo>
                <a:lnTo>
                  <a:pt x="47" y="46"/>
                </a:lnTo>
                <a:lnTo>
                  <a:pt x="47" y="46"/>
                </a:lnTo>
                <a:lnTo>
                  <a:pt x="16" y="93"/>
                </a:lnTo>
                <a:lnTo>
                  <a:pt x="16" y="85"/>
                </a:lnTo>
                <a:lnTo>
                  <a:pt x="16" y="85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6" y="195"/>
                </a:lnTo>
                <a:lnTo>
                  <a:pt x="16" y="195"/>
                </a:lnTo>
                <a:lnTo>
                  <a:pt x="16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4" y="273"/>
                </a:lnTo>
                <a:lnTo>
                  <a:pt x="86" y="273"/>
                </a:lnTo>
                <a:lnTo>
                  <a:pt x="86" y="273"/>
                </a:lnTo>
                <a:lnTo>
                  <a:pt x="141" y="281"/>
                </a:lnTo>
                <a:lnTo>
                  <a:pt x="141" y="281"/>
                </a:lnTo>
                <a:lnTo>
                  <a:pt x="141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9" y="140"/>
                </a:lnTo>
                <a:lnTo>
                  <a:pt x="289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50" y="249"/>
                </a:lnTo>
                <a:lnTo>
                  <a:pt x="250" y="249"/>
                </a:lnTo>
                <a:lnTo>
                  <a:pt x="250" y="249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1" y="288"/>
                </a:lnTo>
                <a:lnTo>
                  <a:pt x="141" y="288"/>
                </a:lnTo>
                <a:lnTo>
                  <a:pt x="141" y="288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49"/>
                </a:lnTo>
                <a:lnTo>
                  <a:pt x="39" y="249"/>
                </a:lnTo>
                <a:lnTo>
                  <a:pt x="39" y="249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5"/>
                </a:lnTo>
                <a:lnTo>
                  <a:pt x="8" y="85"/>
                </a:lnTo>
                <a:lnTo>
                  <a:pt x="8" y="85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7"/>
                </a:lnTo>
                <a:lnTo>
                  <a:pt x="86" y="7"/>
                </a:lnTo>
                <a:lnTo>
                  <a:pt x="86" y="7"/>
                </a:lnTo>
                <a:lnTo>
                  <a:pt x="141" y="0"/>
                </a:lnTo>
                <a:lnTo>
                  <a:pt x="141" y="0"/>
                </a:lnTo>
                <a:lnTo>
                  <a:pt x="141" y="0"/>
                </a:lnTo>
                <a:lnTo>
                  <a:pt x="195" y="7"/>
                </a:lnTo>
                <a:lnTo>
                  <a:pt x="195" y="7"/>
                </a:lnTo>
                <a:lnTo>
                  <a:pt x="203" y="7"/>
                </a:lnTo>
                <a:lnTo>
                  <a:pt x="250" y="39"/>
                </a:lnTo>
                <a:lnTo>
                  <a:pt x="250" y="39"/>
                </a:lnTo>
                <a:lnTo>
                  <a:pt x="250" y="39"/>
                </a:lnTo>
                <a:lnTo>
                  <a:pt x="281" y="85"/>
                </a:lnTo>
                <a:lnTo>
                  <a:pt x="281" y="85"/>
                </a:lnTo>
                <a:lnTo>
                  <a:pt x="281" y="85"/>
                </a:lnTo>
                <a:lnTo>
                  <a:pt x="289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4" name="Freeform 82"/>
          <p:cNvSpPr>
            <a:spLocks/>
          </p:cNvSpPr>
          <p:nvPr/>
        </p:nvSpPr>
        <p:spPr bwMode="auto">
          <a:xfrm>
            <a:off x="6259513" y="4811713"/>
            <a:ext cx="127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5" name="Rectangle 83"/>
          <p:cNvSpPr>
            <a:spLocks noChangeArrowheads="1"/>
          </p:cNvSpPr>
          <p:nvPr/>
        </p:nvSpPr>
        <p:spPr bwMode="auto">
          <a:xfrm>
            <a:off x="6024563" y="4713288"/>
            <a:ext cx="1234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B</a:t>
            </a:r>
            <a:endParaRPr lang="en-US" dirty="0">
              <a:latin typeface="Calibri"/>
            </a:endParaRPr>
          </a:p>
        </p:txBody>
      </p:sp>
      <p:sp>
        <p:nvSpPr>
          <p:cNvPr id="86" name="Freeform 84"/>
          <p:cNvSpPr>
            <a:spLocks/>
          </p:cNvSpPr>
          <p:nvPr/>
        </p:nvSpPr>
        <p:spPr bwMode="auto">
          <a:xfrm>
            <a:off x="6259513" y="5368925"/>
            <a:ext cx="446087" cy="446088"/>
          </a:xfrm>
          <a:custGeom>
            <a:avLst/>
            <a:gdLst/>
            <a:ahLst/>
            <a:cxnLst>
              <a:cxn ang="0">
                <a:pos x="281" y="141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1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1"/>
              </a:cxn>
            </a:cxnLst>
            <a:rect l="0" t="0" r="r" b="b"/>
            <a:pathLst>
              <a:path w="281" h="281">
                <a:moveTo>
                  <a:pt x="281" y="141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1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1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7" name="Freeform 85"/>
          <p:cNvSpPr>
            <a:spLocks/>
          </p:cNvSpPr>
          <p:nvPr/>
        </p:nvSpPr>
        <p:spPr bwMode="auto">
          <a:xfrm>
            <a:off x="6259513" y="5368925"/>
            <a:ext cx="457200" cy="458788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1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1"/>
              </a:cxn>
              <a:cxn ang="0">
                <a:pos x="288" y="141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1"/>
              </a:cxn>
              <a:cxn ang="0">
                <a:pos x="0" y="141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1"/>
              </a:cxn>
            </a:cxnLst>
            <a:rect l="0" t="0" r="r" b="b"/>
            <a:pathLst>
              <a:path w="288" h="289">
                <a:moveTo>
                  <a:pt x="281" y="141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1"/>
                </a:lnTo>
                <a:lnTo>
                  <a:pt x="8" y="141"/>
                </a:lnTo>
                <a:lnTo>
                  <a:pt x="8" y="141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1"/>
                </a:lnTo>
                <a:lnTo>
                  <a:pt x="281" y="141"/>
                </a:lnTo>
                <a:lnTo>
                  <a:pt x="288" y="141"/>
                </a:lnTo>
                <a:lnTo>
                  <a:pt x="288" y="141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1"/>
                </a:lnTo>
                <a:lnTo>
                  <a:pt x="0" y="141"/>
                </a:lnTo>
                <a:lnTo>
                  <a:pt x="0" y="141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1"/>
                </a:lnTo>
                <a:lnTo>
                  <a:pt x="281" y="141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8" name="Freeform 86"/>
          <p:cNvSpPr>
            <a:spLocks/>
          </p:cNvSpPr>
          <p:nvPr/>
        </p:nvSpPr>
        <p:spPr bwMode="auto">
          <a:xfrm>
            <a:off x="6705600" y="5592763"/>
            <a:ext cx="1111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9" name="Rectangle 87"/>
          <p:cNvSpPr>
            <a:spLocks noChangeArrowheads="1"/>
          </p:cNvSpPr>
          <p:nvPr/>
        </p:nvSpPr>
        <p:spPr bwMode="auto">
          <a:xfrm>
            <a:off x="6469063" y="5492750"/>
            <a:ext cx="1234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</a:t>
            </a:r>
            <a:endParaRPr lang="en-US" dirty="0">
              <a:latin typeface="Calibri"/>
            </a:endParaRPr>
          </a:p>
        </p:txBody>
      </p:sp>
      <p:sp>
        <p:nvSpPr>
          <p:cNvPr id="90" name="Freeform 88"/>
          <p:cNvSpPr>
            <a:spLocks/>
          </p:cNvSpPr>
          <p:nvPr/>
        </p:nvSpPr>
        <p:spPr bwMode="auto">
          <a:xfrm>
            <a:off x="6259513" y="6149975"/>
            <a:ext cx="446087" cy="446088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1" name="Freeform 89"/>
          <p:cNvSpPr>
            <a:spLocks/>
          </p:cNvSpPr>
          <p:nvPr/>
        </p:nvSpPr>
        <p:spPr bwMode="auto">
          <a:xfrm>
            <a:off x="6259513" y="6149975"/>
            <a:ext cx="457200" cy="458788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0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8" y="140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0"/>
              </a:cxn>
            </a:cxnLst>
            <a:rect l="0" t="0" r="r" b="b"/>
            <a:pathLst>
              <a:path w="288" h="289">
                <a:moveTo>
                  <a:pt x="281" y="140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8" y="140"/>
                </a:lnTo>
                <a:lnTo>
                  <a:pt x="288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2" name="Freeform 90"/>
          <p:cNvSpPr>
            <a:spLocks/>
          </p:cNvSpPr>
          <p:nvPr/>
        </p:nvSpPr>
        <p:spPr bwMode="auto">
          <a:xfrm>
            <a:off x="6705600" y="6372225"/>
            <a:ext cx="11113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3" name="Rectangle 91"/>
          <p:cNvSpPr>
            <a:spLocks noChangeArrowheads="1"/>
          </p:cNvSpPr>
          <p:nvPr/>
        </p:nvSpPr>
        <p:spPr bwMode="auto">
          <a:xfrm>
            <a:off x="6402388" y="6273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A2</a:t>
            </a:r>
            <a:endParaRPr lang="en-US" b="1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94" name="Freeform 92"/>
          <p:cNvSpPr>
            <a:spLocks/>
          </p:cNvSpPr>
          <p:nvPr/>
        </p:nvSpPr>
        <p:spPr bwMode="auto">
          <a:xfrm>
            <a:off x="6370638" y="4254500"/>
            <a:ext cx="12700" cy="127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8"/>
              </a:cxn>
              <a:cxn ang="0">
                <a:pos x="0" y="0"/>
              </a:cxn>
              <a:cxn ang="0">
                <a:pos x="0" y="0"/>
              </a:cxn>
              <a:cxn ang="0">
                <a:pos x="8" y="8"/>
              </a:cxn>
            </a:cxnLst>
            <a:rect l="0" t="0" r="r" b="b"/>
            <a:pathLst>
              <a:path w="8" h="8">
                <a:moveTo>
                  <a:pt x="8" y="8"/>
                </a:moveTo>
                <a:lnTo>
                  <a:pt x="8" y="8"/>
                </a:lnTo>
                <a:lnTo>
                  <a:pt x="0" y="0"/>
                </a:lnTo>
                <a:lnTo>
                  <a:pt x="0" y="0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5" name="Freeform 93"/>
          <p:cNvSpPr>
            <a:spLocks/>
          </p:cNvSpPr>
          <p:nvPr/>
        </p:nvSpPr>
        <p:spPr bwMode="auto">
          <a:xfrm>
            <a:off x="6037263" y="4589463"/>
            <a:ext cx="11112" cy="11112"/>
          </a:xfrm>
          <a:custGeom>
            <a:avLst/>
            <a:gdLst/>
            <a:ahLst/>
            <a:cxnLst>
              <a:cxn ang="0">
                <a:pos x="7" y="7"/>
              </a:cxn>
              <a:cxn ang="0">
                <a:pos x="7" y="7"/>
              </a:cxn>
              <a:cxn ang="0">
                <a:pos x="0" y="0"/>
              </a:cxn>
              <a:cxn ang="0">
                <a:pos x="0" y="0"/>
              </a:cxn>
              <a:cxn ang="0">
                <a:pos x="7" y="7"/>
              </a:cxn>
            </a:cxnLst>
            <a:rect l="0" t="0" r="r" b="b"/>
            <a:pathLst>
              <a:path w="7" h="7">
                <a:moveTo>
                  <a:pt x="7" y="7"/>
                </a:moveTo>
                <a:lnTo>
                  <a:pt x="7" y="7"/>
                </a:lnTo>
                <a:lnTo>
                  <a:pt x="0" y="0"/>
                </a:lnTo>
                <a:lnTo>
                  <a:pt x="0" y="0"/>
                </a:lnTo>
                <a:lnTo>
                  <a:pt x="7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" name="Freeform 94"/>
          <p:cNvSpPr>
            <a:spLocks/>
          </p:cNvSpPr>
          <p:nvPr/>
        </p:nvSpPr>
        <p:spPr bwMode="auto">
          <a:xfrm>
            <a:off x="6037263" y="4254500"/>
            <a:ext cx="346075" cy="346075"/>
          </a:xfrm>
          <a:custGeom>
            <a:avLst/>
            <a:gdLst/>
            <a:ahLst/>
            <a:cxnLst>
              <a:cxn ang="0">
                <a:pos x="218" y="8"/>
              </a:cxn>
              <a:cxn ang="0">
                <a:pos x="210" y="0"/>
              </a:cxn>
              <a:cxn ang="0">
                <a:pos x="0" y="211"/>
              </a:cxn>
              <a:cxn ang="0">
                <a:pos x="7" y="218"/>
              </a:cxn>
              <a:cxn ang="0">
                <a:pos x="218" y="8"/>
              </a:cxn>
            </a:cxnLst>
            <a:rect l="0" t="0" r="r" b="b"/>
            <a:pathLst>
              <a:path w="218" h="218">
                <a:moveTo>
                  <a:pt x="218" y="8"/>
                </a:moveTo>
                <a:lnTo>
                  <a:pt x="210" y="0"/>
                </a:lnTo>
                <a:lnTo>
                  <a:pt x="0" y="211"/>
                </a:lnTo>
                <a:lnTo>
                  <a:pt x="7" y="218"/>
                </a:lnTo>
                <a:lnTo>
                  <a:pt x="21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7" name="Freeform 95"/>
          <p:cNvSpPr>
            <a:spLocks/>
          </p:cNvSpPr>
          <p:nvPr/>
        </p:nvSpPr>
        <p:spPr bwMode="auto">
          <a:xfrm>
            <a:off x="6592888" y="4254500"/>
            <a:ext cx="12700" cy="127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8"/>
              </a:cxn>
              <a:cxn ang="0">
                <a:pos x="0" y="8"/>
              </a:cxn>
              <a:cxn ang="0">
                <a:pos x="8" y="0"/>
              </a:cxn>
            </a:cxnLst>
            <a:rect l="0" t="0" r="r" b="b"/>
            <a:pathLst>
              <a:path w="8" h="8">
                <a:moveTo>
                  <a:pt x="8" y="0"/>
                </a:moveTo>
                <a:lnTo>
                  <a:pt x="8" y="0"/>
                </a:lnTo>
                <a:lnTo>
                  <a:pt x="0" y="8"/>
                </a:lnTo>
                <a:lnTo>
                  <a:pt x="0" y="8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8" name="Freeform 96"/>
          <p:cNvSpPr>
            <a:spLocks/>
          </p:cNvSpPr>
          <p:nvPr/>
        </p:nvSpPr>
        <p:spPr bwMode="auto">
          <a:xfrm>
            <a:off x="6927850" y="4589463"/>
            <a:ext cx="12700" cy="11112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7"/>
              </a:cxn>
              <a:cxn ang="0">
                <a:pos x="0" y="7"/>
              </a:cxn>
              <a:cxn ang="0">
                <a:pos x="8" y="0"/>
              </a:cxn>
            </a:cxnLst>
            <a:rect l="0" t="0" r="r" b="b"/>
            <a:pathLst>
              <a:path w="8" h="7">
                <a:moveTo>
                  <a:pt x="8" y="0"/>
                </a:moveTo>
                <a:lnTo>
                  <a:pt x="8" y="0"/>
                </a:lnTo>
                <a:lnTo>
                  <a:pt x="0" y="7"/>
                </a:lnTo>
                <a:lnTo>
                  <a:pt x="0" y="7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9" name="Freeform 97"/>
          <p:cNvSpPr>
            <a:spLocks/>
          </p:cNvSpPr>
          <p:nvPr/>
        </p:nvSpPr>
        <p:spPr bwMode="auto">
          <a:xfrm>
            <a:off x="6592888" y="4254500"/>
            <a:ext cx="347662" cy="34607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8"/>
              </a:cxn>
              <a:cxn ang="0">
                <a:pos x="211" y="218"/>
              </a:cxn>
              <a:cxn ang="0">
                <a:pos x="219" y="211"/>
              </a:cxn>
              <a:cxn ang="0">
                <a:pos x="8" y="0"/>
              </a:cxn>
            </a:cxnLst>
            <a:rect l="0" t="0" r="r" b="b"/>
            <a:pathLst>
              <a:path w="219" h="218">
                <a:moveTo>
                  <a:pt x="8" y="0"/>
                </a:moveTo>
                <a:lnTo>
                  <a:pt x="0" y="8"/>
                </a:lnTo>
                <a:lnTo>
                  <a:pt x="211" y="218"/>
                </a:lnTo>
                <a:lnTo>
                  <a:pt x="219" y="211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0" name="Freeform 98"/>
          <p:cNvSpPr>
            <a:spLocks/>
          </p:cNvSpPr>
          <p:nvPr/>
        </p:nvSpPr>
        <p:spPr bwMode="auto">
          <a:xfrm>
            <a:off x="6927850" y="5035550"/>
            <a:ext cx="12700" cy="11113"/>
          </a:xfrm>
          <a:custGeom>
            <a:avLst/>
            <a:gdLst/>
            <a:ahLst/>
            <a:cxnLst>
              <a:cxn ang="0">
                <a:pos x="8" y="7"/>
              </a:cxn>
              <a:cxn ang="0">
                <a:pos x="8" y="7"/>
              </a:cxn>
              <a:cxn ang="0">
                <a:pos x="0" y="0"/>
              </a:cxn>
              <a:cxn ang="0">
                <a:pos x="0" y="0"/>
              </a:cxn>
              <a:cxn ang="0">
                <a:pos x="8" y="7"/>
              </a:cxn>
            </a:cxnLst>
            <a:rect l="0" t="0" r="r" b="b"/>
            <a:pathLst>
              <a:path w="8" h="7">
                <a:moveTo>
                  <a:pt x="8" y="7"/>
                </a:moveTo>
                <a:lnTo>
                  <a:pt x="8" y="7"/>
                </a:lnTo>
                <a:lnTo>
                  <a:pt x="0" y="0"/>
                </a:lnTo>
                <a:lnTo>
                  <a:pt x="0" y="0"/>
                </a:lnTo>
                <a:lnTo>
                  <a:pt x="8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1" name="Freeform 99"/>
          <p:cNvSpPr>
            <a:spLocks/>
          </p:cNvSpPr>
          <p:nvPr/>
        </p:nvSpPr>
        <p:spPr bwMode="auto">
          <a:xfrm>
            <a:off x="6592888" y="5368925"/>
            <a:ext cx="12700" cy="127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8"/>
              </a:cxn>
              <a:cxn ang="0">
                <a:pos x="0" y="0"/>
              </a:cxn>
              <a:cxn ang="0">
                <a:pos x="0" y="0"/>
              </a:cxn>
              <a:cxn ang="0">
                <a:pos x="8" y="8"/>
              </a:cxn>
            </a:cxnLst>
            <a:rect l="0" t="0" r="r" b="b"/>
            <a:pathLst>
              <a:path w="8" h="8">
                <a:moveTo>
                  <a:pt x="8" y="8"/>
                </a:moveTo>
                <a:lnTo>
                  <a:pt x="8" y="8"/>
                </a:lnTo>
                <a:lnTo>
                  <a:pt x="0" y="0"/>
                </a:lnTo>
                <a:lnTo>
                  <a:pt x="0" y="0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2" name="Freeform 100"/>
          <p:cNvSpPr>
            <a:spLocks/>
          </p:cNvSpPr>
          <p:nvPr/>
        </p:nvSpPr>
        <p:spPr bwMode="auto">
          <a:xfrm>
            <a:off x="6592888" y="5035550"/>
            <a:ext cx="347662" cy="346075"/>
          </a:xfrm>
          <a:custGeom>
            <a:avLst/>
            <a:gdLst/>
            <a:ahLst/>
            <a:cxnLst>
              <a:cxn ang="0">
                <a:pos x="219" y="7"/>
              </a:cxn>
              <a:cxn ang="0">
                <a:pos x="211" y="0"/>
              </a:cxn>
              <a:cxn ang="0">
                <a:pos x="0" y="210"/>
              </a:cxn>
              <a:cxn ang="0">
                <a:pos x="8" y="218"/>
              </a:cxn>
              <a:cxn ang="0">
                <a:pos x="219" y="7"/>
              </a:cxn>
            </a:cxnLst>
            <a:rect l="0" t="0" r="r" b="b"/>
            <a:pathLst>
              <a:path w="219" h="218">
                <a:moveTo>
                  <a:pt x="219" y="7"/>
                </a:moveTo>
                <a:lnTo>
                  <a:pt x="211" y="0"/>
                </a:lnTo>
                <a:lnTo>
                  <a:pt x="0" y="210"/>
                </a:lnTo>
                <a:lnTo>
                  <a:pt x="8" y="218"/>
                </a:lnTo>
                <a:lnTo>
                  <a:pt x="219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3" name="Freeform 101"/>
          <p:cNvSpPr>
            <a:spLocks/>
          </p:cNvSpPr>
          <p:nvPr/>
        </p:nvSpPr>
        <p:spPr bwMode="auto">
          <a:xfrm>
            <a:off x="6037263" y="5035550"/>
            <a:ext cx="11112" cy="11113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7" y="0"/>
              </a:cxn>
              <a:cxn ang="0">
                <a:pos x="0" y="7"/>
              </a:cxn>
              <a:cxn ang="0">
                <a:pos x="0" y="7"/>
              </a:cxn>
              <a:cxn ang="0">
                <a:pos x="7" y="0"/>
              </a:cxn>
            </a:cxnLst>
            <a:rect l="0" t="0" r="r" b="b"/>
            <a:pathLst>
              <a:path w="7" h="7">
                <a:moveTo>
                  <a:pt x="7" y="0"/>
                </a:moveTo>
                <a:lnTo>
                  <a:pt x="7" y="0"/>
                </a:lnTo>
                <a:lnTo>
                  <a:pt x="0" y="7"/>
                </a:lnTo>
                <a:lnTo>
                  <a:pt x="0" y="7"/>
                </a:lnTo>
                <a:lnTo>
                  <a:pt x="7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4" name="Freeform 102"/>
          <p:cNvSpPr>
            <a:spLocks/>
          </p:cNvSpPr>
          <p:nvPr/>
        </p:nvSpPr>
        <p:spPr bwMode="auto">
          <a:xfrm>
            <a:off x="6370638" y="5368925"/>
            <a:ext cx="12700" cy="127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8"/>
              </a:cxn>
              <a:cxn ang="0">
                <a:pos x="0" y="8"/>
              </a:cxn>
              <a:cxn ang="0">
                <a:pos x="8" y="0"/>
              </a:cxn>
            </a:cxnLst>
            <a:rect l="0" t="0" r="r" b="b"/>
            <a:pathLst>
              <a:path w="8" h="8">
                <a:moveTo>
                  <a:pt x="8" y="0"/>
                </a:moveTo>
                <a:lnTo>
                  <a:pt x="8" y="0"/>
                </a:lnTo>
                <a:lnTo>
                  <a:pt x="0" y="8"/>
                </a:lnTo>
                <a:lnTo>
                  <a:pt x="0" y="8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5" name="Freeform 103"/>
          <p:cNvSpPr>
            <a:spLocks/>
          </p:cNvSpPr>
          <p:nvPr/>
        </p:nvSpPr>
        <p:spPr bwMode="auto">
          <a:xfrm>
            <a:off x="6037263" y="5035550"/>
            <a:ext cx="346075" cy="346075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7"/>
              </a:cxn>
              <a:cxn ang="0">
                <a:pos x="210" y="218"/>
              </a:cxn>
              <a:cxn ang="0">
                <a:pos x="218" y="210"/>
              </a:cxn>
              <a:cxn ang="0">
                <a:pos x="7" y="0"/>
              </a:cxn>
            </a:cxnLst>
            <a:rect l="0" t="0" r="r" b="b"/>
            <a:pathLst>
              <a:path w="218" h="218">
                <a:moveTo>
                  <a:pt x="7" y="0"/>
                </a:moveTo>
                <a:lnTo>
                  <a:pt x="0" y="7"/>
                </a:lnTo>
                <a:lnTo>
                  <a:pt x="210" y="218"/>
                </a:lnTo>
                <a:lnTo>
                  <a:pt x="218" y="210"/>
                </a:lnTo>
                <a:lnTo>
                  <a:pt x="7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6" name="Rectangle 104"/>
          <p:cNvSpPr>
            <a:spLocks noChangeArrowheads="1"/>
          </p:cNvSpPr>
          <p:nvPr/>
        </p:nvSpPr>
        <p:spPr bwMode="auto">
          <a:xfrm>
            <a:off x="6481763" y="5815013"/>
            <a:ext cx="12700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7" name="Rectangle 105"/>
          <p:cNvSpPr>
            <a:spLocks noChangeArrowheads="1"/>
          </p:cNvSpPr>
          <p:nvPr/>
        </p:nvSpPr>
        <p:spPr bwMode="auto">
          <a:xfrm>
            <a:off x="6481763" y="6149975"/>
            <a:ext cx="12700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8" name="Rectangle 106"/>
          <p:cNvSpPr>
            <a:spLocks noChangeArrowheads="1"/>
          </p:cNvSpPr>
          <p:nvPr/>
        </p:nvSpPr>
        <p:spPr bwMode="auto">
          <a:xfrm>
            <a:off x="6481763" y="5815013"/>
            <a:ext cx="12700" cy="33496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9" name="Rectangle 107"/>
          <p:cNvSpPr>
            <a:spLocks noChangeArrowheads="1"/>
          </p:cNvSpPr>
          <p:nvPr/>
        </p:nvSpPr>
        <p:spPr bwMode="auto">
          <a:xfrm>
            <a:off x="2282825" y="4811713"/>
            <a:ext cx="3693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B </a:t>
            </a:r>
            <a:endParaRPr lang="en-US" dirty="0">
              <a:latin typeface="Calibri"/>
            </a:endParaRPr>
          </a:p>
        </p:txBody>
      </p:sp>
      <p:sp>
        <p:nvSpPr>
          <p:cNvPr id="110" name="Rectangle 108"/>
          <p:cNvSpPr>
            <a:spLocks noChangeArrowheads="1"/>
          </p:cNvSpPr>
          <p:nvPr/>
        </p:nvSpPr>
        <p:spPr bwMode="auto">
          <a:xfrm>
            <a:off x="4467225" y="4849813"/>
            <a:ext cx="366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C</a:t>
            </a:r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233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Split a live range into smaller regions (by paying a small cost) to create an interference graph that is easier to color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Eliminate interference in a variable’s “nearly dead” zones</a:t>
            </a:r>
            <a:r>
              <a:rPr lang="en-US" dirty="0"/>
              <a:t>.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: Memory loads and stores </a:t>
            </a:r>
          </a:p>
          <a:p>
            <a:pPr lvl="3"/>
            <a:r>
              <a:rPr lang="en-US" dirty="0"/>
              <a:t>Load and store at boundaries of regions with no activity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# active live ranges at a program point can be &gt; # registers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FF0066"/>
                </a:solidFill>
              </a:rPr>
              <a:t>Can allocate same variable to different registers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: Register operations</a:t>
            </a:r>
          </a:p>
          <a:p>
            <a:pPr lvl="3"/>
            <a:r>
              <a:rPr lang="en-US" dirty="0"/>
              <a:t>a register copy between regions of different assignments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# active live ranges cannot be &gt; # registers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49BB-AC18-487D-AEB4-B97F03F162A1}" type="slidenum">
              <a:rPr lang="en-US"/>
              <a:pPr/>
              <a:t>28</a:t>
            </a:fld>
            <a:endParaRPr lang="en-US"/>
          </a:p>
        </p:txBody>
      </p:sp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000"/>
              </a:spcBef>
              <a:spcAft>
                <a:spcPts val="1000"/>
              </a:spcAft>
              <a:buFontTx/>
              <a:buNone/>
            </a:pPr>
            <a:r>
              <a:rPr lang="en-US" u="sng" dirty="0"/>
              <a:t>Example 1: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/>
              <a:t>		</a:t>
            </a: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10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   FOR j = 0 TO 10000		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		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 + ... 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i="1" dirty="0">
                <a:latin typeface="Courier New" pitchFamily="49" charset="0"/>
              </a:rPr>
              <a:t>(does not use B)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   FOR j = 0 TO 10000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		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 + ...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i="1" dirty="0">
                <a:latin typeface="Courier New" pitchFamily="49" charset="0"/>
              </a:rPr>
              <a:t>(does not use A)</a:t>
            </a:r>
          </a:p>
          <a:p>
            <a:pPr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US" u="sng" dirty="0"/>
              <a:t>Example 2:</a:t>
            </a:r>
          </a:p>
        </p:txBody>
      </p:sp>
      <p:grpSp>
        <p:nvGrpSpPr>
          <p:cNvPr id="2" name="Group 62"/>
          <p:cNvGrpSpPr/>
          <p:nvPr/>
        </p:nvGrpSpPr>
        <p:grpSpPr>
          <a:xfrm>
            <a:off x="1905000" y="4267200"/>
            <a:ext cx="2749550" cy="1657350"/>
            <a:chOff x="1905000" y="4267200"/>
            <a:chExt cx="2749550" cy="1657350"/>
          </a:xfrm>
        </p:grpSpPr>
        <p:sp>
          <p:nvSpPr>
            <p:cNvPr id="1139717" name="Rectangle 5"/>
            <p:cNvSpPr>
              <a:spLocks noChangeArrowheads="1"/>
            </p:cNvSpPr>
            <p:nvPr/>
          </p:nvSpPr>
          <p:spPr bwMode="auto">
            <a:xfrm>
              <a:off x="2894013" y="4305300"/>
              <a:ext cx="885825" cy="239713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18" name="Rectangle 6"/>
            <p:cNvSpPr>
              <a:spLocks noChangeArrowheads="1"/>
            </p:cNvSpPr>
            <p:nvPr/>
          </p:nvSpPr>
          <p:spPr bwMode="auto">
            <a:xfrm>
              <a:off x="2894013" y="4305300"/>
              <a:ext cx="898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19" name="Rectangle 7"/>
            <p:cNvSpPr>
              <a:spLocks noChangeArrowheads="1"/>
            </p:cNvSpPr>
            <p:nvPr/>
          </p:nvSpPr>
          <p:spPr bwMode="auto">
            <a:xfrm>
              <a:off x="3779838" y="4305300"/>
              <a:ext cx="12700" cy="252413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0" name="Rectangle 8"/>
            <p:cNvSpPr>
              <a:spLocks noChangeArrowheads="1"/>
            </p:cNvSpPr>
            <p:nvPr/>
          </p:nvSpPr>
          <p:spPr bwMode="auto">
            <a:xfrm>
              <a:off x="2894013" y="4545013"/>
              <a:ext cx="885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1" name="Rectangle 9"/>
            <p:cNvSpPr>
              <a:spLocks noChangeArrowheads="1"/>
            </p:cNvSpPr>
            <p:nvPr/>
          </p:nvSpPr>
          <p:spPr bwMode="auto">
            <a:xfrm>
              <a:off x="2894013" y="4305300"/>
              <a:ext cx="12700" cy="239713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2" name="Rectangle 10"/>
            <p:cNvSpPr>
              <a:spLocks noChangeArrowheads="1"/>
            </p:cNvSpPr>
            <p:nvPr/>
          </p:nvSpPr>
          <p:spPr bwMode="auto">
            <a:xfrm>
              <a:off x="3095625" y="4267200"/>
              <a:ext cx="3213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a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23" name="Rectangle 11"/>
            <p:cNvSpPr>
              <a:spLocks noChangeArrowheads="1"/>
            </p:cNvSpPr>
            <p:nvPr/>
          </p:nvSpPr>
          <p:spPr bwMode="auto">
            <a:xfrm>
              <a:off x="1905000" y="4799013"/>
              <a:ext cx="1139825" cy="619125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4" name="Rectangle 12"/>
            <p:cNvSpPr>
              <a:spLocks noChangeArrowheads="1"/>
            </p:cNvSpPr>
            <p:nvPr/>
          </p:nvSpPr>
          <p:spPr bwMode="auto">
            <a:xfrm>
              <a:off x="1905000" y="4799013"/>
              <a:ext cx="1152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5" name="Rectangle 13"/>
            <p:cNvSpPr>
              <a:spLocks noChangeArrowheads="1"/>
            </p:cNvSpPr>
            <p:nvPr/>
          </p:nvSpPr>
          <p:spPr bwMode="auto">
            <a:xfrm>
              <a:off x="3044825" y="4799013"/>
              <a:ext cx="12700" cy="6318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6" name="Rectangle 14"/>
            <p:cNvSpPr>
              <a:spLocks noChangeArrowheads="1"/>
            </p:cNvSpPr>
            <p:nvPr/>
          </p:nvSpPr>
          <p:spPr bwMode="auto">
            <a:xfrm>
              <a:off x="1905000" y="5418138"/>
              <a:ext cx="1139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7" name="Rectangle 15"/>
            <p:cNvSpPr>
              <a:spLocks noChangeArrowheads="1"/>
            </p:cNvSpPr>
            <p:nvPr/>
          </p:nvSpPr>
          <p:spPr bwMode="auto">
            <a:xfrm>
              <a:off x="1905000" y="4799013"/>
              <a:ext cx="12700" cy="6191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8" name="Rectangle 16"/>
            <p:cNvSpPr>
              <a:spLocks noChangeArrowheads="1"/>
            </p:cNvSpPr>
            <p:nvPr/>
          </p:nvSpPr>
          <p:spPr bwMode="auto">
            <a:xfrm>
              <a:off x="2032000" y="4786313"/>
              <a:ext cx="3211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b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29" name="Rectangle 17"/>
            <p:cNvSpPr>
              <a:spLocks noChangeArrowheads="1"/>
            </p:cNvSpPr>
            <p:nvPr/>
          </p:nvSpPr>
          <p:spPr bwMode="auto">
            <a:xfrm>
              <a:off x="2209800" y="5000625"/>
              <a:ext cx="69921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a + b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0" name="Rectangle 18"/>
            <p:cNvSpPr>
              <a:spLocks noChangeArrowheads="1"/>
            </p:cNvSpPr>
            <p:nvPr/>
          </p:nvSpPr>
          <p:spPr bwMode="auto">
            <a:xfrm>
              <a:off x="2006600" y="5203825"/>
              <a:ext cx="3138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c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1" name="Rectangle 19"/>
            <p:cNvSpPr>
              <a:spLocks noChangeArrowheads="1"/>
            </p:cNvSpPr>
            <p:nvPr/>
          </p:nvSpPr>
          <p:spPr bwMode="auto">
            <a:xfrm>
              <a:off x="2817813" y="5672138"/>
              <a:ext cx="885825" cy="239712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2" name="Rectangle 20"/>
            <p:cNvSpPr>
              <a:spLocks noChangeArrowheads="1"/>
            </p:cNvSpPr>
            <p:nvPr/>
          </p:nvSpPr>
          <p:spPr bwMode="auto">
            <a:xfrm>
              <a:off x="2817813" y="5672138"/>
              <a:ext cx="898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3" name="Rectangle 21"/>
            <p:cNvSpPr>
              <a:spLocks noChangeArrowheads="1"/>
            </p:cNvSpPr>
            <p:nvPr/>
          </p:nvSpPr>
          <p:spPr bwMode="auto">
            <a:xfrm>
              <a:off x="3703638" y="5672138"/>
              <a:ext cx="12700" cy="252412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4" name="Rectangle 22"/>
            <p:cNvSpPr>
              <a:spLocks noChangeArrowheads="1"/>
            </p:cNvSpPr>
            <p:nvPr/>
          </p:nvSpPr>
          <p:spPr bwMode="auto">
            <a:xfrm>
              <a:off x="2817813" y="5911850"/>
              <a:ext cx="885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5" name="Rectangle 23"/>
            <p:cNvSpPr>
              <a:spLocks noChangeArrowheads="1"/>
            </p:cNvSpPr>
            <p:nvPr/>
          </p:nvSpPr>
          <p:spPr bwMode="auto">
            <a:xfrm>
              <a:off x="2817813" y="5672138"/>
              <a:ext cx="12700" cy="239712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6" name="Rectangle 24"/>
            <p:cNvSpPr>
              <a:spLocks noChangeArrowheads="1"/>
            </p:cNvSpPr>
            <p:nvPr/>
          </p:nvSpPr>
          <p:spPr bwMode="auto">
            <a:xfrm>
              <a:off x="3019425" y="5634038"/>
              <a:ext cx="57818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</a:t>
              </a:r>
              <a:r>
                <a:rPr lang="en-US" sz="1600" dirty="0" err="1">
                  <a:solidFill>
                    <a:srgbClr val="000000"/>
                  </a:solidFill>
                  <a:latin typeface="AvantGarde" pitchFamily="34" charset="0"/>
                </a:rPr>
                <a:t>b+c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7" name="Rectangle 25"/>
            <p:cNvSpPr>
              <a:spLocks noChangeArrowheads="1"/>
            </p:cNvSpPr>
            <p:nvPr/>
          </p:nvSpPr>
          <p:spPr bwMode="auto">
            <a:xfrm>
              <a:off x="2563813" y="4748213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8" name="Freeform 26"/>
            <p:cNvSpPr>
              <a:spLocks/>
            </p:cNvSpPr>
            <p:nvPr/>
          </p:nvSpPr>
          <p:spPr bwMode="auto">
            <a:xfrm>
              <a:off x="2462213" y="4710113"/>
              <a:ext cx="114300" cy="76200"/>
            </a:xfrm>
            <a:custGeom>
              <a:avLst/>
              <a:gdLst/>
              <a:ahLst/>
              <a:cxnLst>
                <a:cxn ang="0">
                  <a:pos x="64" y="32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64" y="8"/>
                </a:cxn>
                <a:cxn ang="0">
                  <a:pos x="64" y="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64" y="48"/>
                </a:cxn>
                <a:cxn ang="0">
                  <a:pos x="56" y="32"/>
                </a:cxn>
                <a:cxn ang="0">
                  <a:pos x="64" y="32"/>
                </a:cxn>
              </a:cxnLst>
              <a:rect l="0" t="0" r="r" b="b"/>
              <a:pathLst>
                <a:path w="72" h="48">
                  <a:moveTo>
                    <a:pt x="64" y="32"/>
                  </a:moveTo>
                  <a:lnTo>
                    <a:pt x="72" y="48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64" y="48"/>
                  </a:lnTo>
                  <a:lnTo>
                    <a:pt x="56" y="32"/>
                  </a:lnTo>
                  <a:lnTo>
                    <a:pt x="64" y="32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9" name="Freeform 27"/>
            <p:cNvSpPr>
              <a:spLocks/>
            </p:cNvSpPr>
            <p:nvPr/>
          </p:nvSpPr>
          <p:spPr bwMode="auto">
            <a:xfrm>
              <a:off x="2551113" y="4722813"/>
              <a:ext cx="12700" cy="381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0" name="Freeform 28"/>
            <p:cNvSpPr>
              <a:spLocks/>
            </p:cNvSpPr>
            <p:nvPr/>
          </p:nvSpPr>
          <p:spPr bwMode="auto">
            <a:xfrm>
              <a:off x="2462213" y="4722813"/>
              <a:ext cx="114300" cy="63500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24"/>
                </a:cxn>
              </a:cxnLst>
              <a:rect l="0" t="0" r="r" b="b"/>
              <a:pathLst>
                <a:path w="72" h="40">
                  <a:moveTo>
                    <a:pt x="64" y="24"/>
                  </a:moveTo>
                  <a:lnTo>
                    <a:pt x="72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1" name="Rectangle 29"/>
            <p:cNvSpPr>
              <a:spLocks noChangeArrowheads="1"/>
            </p:cNvSpPr>
            <p:nvPr/>
          </p:nvSpPr>
          <p:spPr bwMode="auto">
            <a:xfrm>
              <a:off x="3286125" y="4545013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2" name="Rectangle 30"/>
            <p:cNvSpPr>
              <a:spLocks noChangeArrowheads="1"/>
            </p:cNvSpPr>
            <p:nvPr/>
          </p:nvSpPr>
          <p:spPr bwMode="auto">
            <a:xfrm>
              <a:off x="2576513" y="4760913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3" name="Freeform 31"/>
            <p:cNvSpPr>
              <a:spLocks/>
            </p:cNvSpPr>
            <p:nvPr/>
          </p:nvSpPr>
          <p:spPr bwMode="auto">
            <a:xfrm>
              <a:off x="2576513" y="4545013"/>
              <a:ext cx="709612" cy="228600"/>
            </a:xfrm>
            <a:custGeom>
              <a:avLst/>
              <a:gdLst/>
              <a:ahLst/>
              <a:cxnLst>
                <a:cxn ang="0">
                  <a:pos x="447" y="8"/>
                </a:cxn>
                <a:cxn ang="0">
                  <a:pos x="447" y="0"/>
                </a:cxn>
                <a:cxn ang="0">
                  <a:pos x="0" y="136"/>
                </a:cxn>
                <a:cxn ang="0">
                  <a:pos x="0" y="144"/>
                </a:cxn>
                <a:cxn ang="0">
                  <a:pos x="447" y="8"/>
                </a:cxn>
              </a:cxnLst>
              <a:rect l="0" t="0" r="r" b="b"/>
              <a:pathLst>
                <a:path w="447" h="144">
                  <a:moveTo>
                    <a:pt x="447" y="8"/>
                  </a:moveTo>
                  <a:lnTo>
                    <a:pt x="447" y="0"/>
                  </a:lnTo>
                  <a:lnTo>
                    <a:pt x="0" y="136"/>
                  </a:lnTo>
                  <a:lnTo>
                    <a:pt x="0" y="144"/>
                  </a:lnTo>
                  <a:lnTo>
                    <a:pt x="447" y="8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4" name="Rectangle 32"/>
            <p:cNvSpPr>
              <a:spLocks noChangeArrowheads="1"/>
            </p:cNvSpPr>
            <p:nvPr/>
          </p:nvSpPr>
          <p:spPr bwMode="auto">
            <a:xfrm>
              <a:off x="3362325" y="5634038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5" name="Freeform 33"/>
            <p:cNvSpPr>
              <a:spLocks/>
            </p:cNvSpPr>
            <p:nvPr/>
          </p:nvSpPr>
          <p:spPr bwMode="auto">
            <a:xfrm>
              <a:off x="3260725" y="5595938"/>
              <a:ext cx="114300" cy="76200"/>
            </a:xfrm>
            <a:custGeom>
              <a:avLst/>
              <a:gdLst/>
              <a:ahLst/>
              <a:cxnLst>
                <a:cxn ang="0">
                  <a:pos x="64" y="32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64" y="8"/>
                </a:cxn>
                <a:cxn ang="0">
                  <a:pos x="64" y="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64" y="48"/>
                </a:cxn>
                <a:cxn ang="0">
                  <a:pos x="56" y="32"/>
                </a:cxn>
                <a:cxn ang="0">
                  <a:pos x="64" y="32"/>
                </a:cxn>
              </a:cxnLst>
              <a:rect l="0" t="0" r="r" b="b"/>
              <a:pathLst>
                <a:path w="72" h="48">
                  <a:moveTo>
                    <a:pt x="64" y="32"/>
                  </a:moveTo>
                  <a:lnTo>
                    <a:pt x="72" y="48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64" y="48"/>
                  </a:lnTo>
                  <a:lnTo>
                    <a:pt x="56" y="32"/>
                  </a:lnTo>
                  <a:lnTo>
                    <a:pt x="64" y="32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6" name="Freeform 34"/>
            <p:cNvSpPr>
              <a:spLocks/>
            </p:cNvSpPr>
            <p:nvPr/>
          </p:nvSpPr>
          <p:spPr bwMode="auto">
            <a:xfrm>
              <a:off x="3349625" y="5608638"/>
              <a:ext cx="12700" cy="381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7" name="Freeform 35"/>
            <p:cNvSpPr>
              <a:spLocks/>
            </p:cNvSpPr>
            <p:nvPr/>
          </p:nvSpPr>
          <p:spPr bwMode="auto">
            <a:xfrm>
              <a:off x="3260725" y="5608638"/>
              <a:ext cx="114300" cy="63500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24"/>
                </a:cxn>
              </a:cxnLst>
              <a:rect l="0" t="0" r="r" b="b"/>
              <a:pathLst>
                <a:path w="72" h="40">
                  <a:moveTo>
                    <a:pt x="64" y="24"/>
                  </a:moveTo>
                  <a:lnTo>
                    <a:pt x="72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8" name="Rectangle 36"/>
            <p:cNvSpPr>
              <a:spLocks noChangeArrowheads="1"/>
            </p:cNvSpPr>
            <p:nvPr/>
          </p:nvSpPr>
          <p:spPr bwMode="auto">
            <a:xfrm>
              <a:off x="4084638" y="5430838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9" name="Rectangle 37"/>
            <p:cNvSpPr>
              <a:spLocks noChangeArrowheads="1"/>
            </p:cNvSpPr>
            <p:nvPr/>
          </p:nvSpPr>
          <p:spPr bwMode="auto">
            <a:xfrm>
              <a:off x="3375025" y="5646738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0" name="Freeform 38"/>
            <p:cNvSpPr>
              <a:spLocks/>
            </p:cNvSpPr>
            <p:nvPr/>
          </p:nvSpPr>
          <p:spPr bwMode="auto">
            <a:xfrm>
              <a:off x="3375025" y="5430838"/>
              <a:ext cx="709613" cy="228600"/>
            </a:xfrm>
            <a:custGeom>
              <a:avLst/>
              <a:gdLst/>
              <a:ahLst/>
              <a:cxnLst>
                <a:cxn ang="0">
                  <a:pos x="447" y="8"/>
                </a:cxn>
                <a:cxn ang="0">
                  <a:pos x="447" y="0"/>
                </a:cxn>
                <a:cxn ang="0">
                  <a:pos x="0" y="136"/>
                </a:cxn>
                <a:cxn ang="0">
                  <a:pos x="0" y="144"/>
                </a:cxn>
                <a:cxn ang="0">
                  <a:pos x="447" y="8"/>
                </a:cxn>
              </a:cxnLst>
              <a:rect l="0" t="0" r="r" b="b"/>
              <a:pathLst>
                <a:path w="447" h="144">
                  <a:moveTo>
                    <a:pt x="447" y="8"/>
                  </a:moveTo>
                  <a:lnTo>
                    <a:pt x="447" y="0"/>
                  </a:lnTo>
                  <a:lnTo>
                    <a:pt x="0" y="136"/>
                  </a:lnTo>
                  <a:lnTo>
                    <a:pt x="0" y="144"/>
                  </a:lnTo>
                  <a:lnTo>
                    <a:pt x="447" y="8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1" name="Rectangle 39"/>
            <p:cNvSpPr>
              <a:spLocks noChangeArrowheads="1"/>
            </p:cNvSpPr>
            <p:nvPr/>
          </p:nvSpPr>
          <p:spPr bwMode="auto">
            <a:xfrm>
              <a:off x="3983038" y="4773613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2" name="Freeform 40"/>
            <p:cNvSpPr>
              <a:spLocks/>
            </p:cNvSpPr>
            <p:nvPr/>
          </p:nvSpPr>
          <p:spPr bwMode="auto">
            <a:xfrm>
              <a:off x="3983038" y="4735513"/>
              <a:ext cx="152400" cy="762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96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24"/>
                </a:cxn>
                <a:cxn ang="0">
                  <a:pos x="8" y="24"/>
                </a:cxn>
              </a:cxnLst>
              <a:rect l="0" t="0" r="r" b="b"/>
              <a:pathLst>
                <a:path w="96" h="48">
                  <a:moveTo>
                    <a:pt x="8" y="24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72" y="40"/>
                  </a:lnTo>
                  <a:lnTo>
                    <a:pt x="96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8" y="8"/>
                  </a:lnTo>
                  <a:lnTo>
                    <a:pt x="8" y="0"/>
                  </a:lnTo>
                  <a:lnTo>
                    <a:pt x="16" y="0"/>
                  </a:lnTo>
                  <a:lnTo>
                    <a:pt x="16" y="24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3" name="Freeform 41"/>
            <p:cNvSpPr>
              <a:spLocks/>
            </p:cNvSpPr>
            <p:nvPr/>
          </p:nvSpPr>
          <p:spPr bwMode="auto">
            <a:xfrm>
              <a:off x="3983038" y="4773613"/>
              <a:ext cx="25400" cy="254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16"/>
                </a:cxn>
                <a:cxn ang="0">
                  <a:pos x="0" y="16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4" name="Freeform 42"/>
            <p:cNvSpPr>
              <a:spLocks/>
            </p:cNvSpPr>
            <p:nvPr/>
          </p:nvSpPr>
          <p:spPr bwMode="auto">
            <a:xfrm>
              <a:off x="3983038" y="4735513"/>
              <a:ext cx="114300" cy="635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8" y="24"/>
                </a:cxn>
              </a:cxnLst>
              <a:rect l="0" t="0" r="r" b="b"/>
              <a:pathLst>
                <a:path w="72" h="40">
                  <a:moveTo>
                    <a:pt x="8" y="24"/>
                  </a:moveTo>
                  <a:lnTo>
                    <a:pt x="8" y="0"/>
                  </a:lnTo>
                  <a:lnTo>
                    <a:pt x="72" y="40"/>
                  </a:lnTo>
                  <a:lnTo>
                    <a:pt x="0" y="40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5" name="Rectangle 43"/>
            <p:cNvSpPr>
              <a:spLocks noChangeArrowheads="1"/>
            </p:cNvSpPr>
            <p:nvPr/>
          </p:nvSpPr>
          <p:spPr bwMode="auto">
            <a:xfrm>
              <a:off x="3273425" y="4557713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6" name="Rectangle 44"/>
            <p:cNvSpPr>
              <a:spLocks noChangeArrowheads="1"/>
            </p:cNvSpPr>
            <p:nvPr/>
          </p:nvSpPr>
          <p:spPr bwMode="auto">
            <a:xfrm>
              <a:off x="3983038" y="4773613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7" name="Freeform 45"/>
            <p:cNvSpPr>
              <a:spLocks/>
            </p:cNvSpPr>
            <p:nvPr/>
          </p:nvSpPr>
          <p:spPr bwMode="auto">
            <a:xfrm>
              <a:off x="3273425" y="4557713"/>
              <a:ext cx="709613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47" y="144"/>
                </a:cxn>
                <a:cxn ang="0">
                  <a:pos x="447" y="136"/>
                </a:cxn>
                <a:cxn ang="0">
                  <a:pos x="0" y="0"/>
                </a:cxn>
              </a:cxnLst>
              <a:rect l="0" t="0" r="r" b="b"/>
              <a:pathLst>
                <a:path w="447" h="144">
                  <a:moveTo>
                    <a:pt x="0" y="0"/>
                  </a:moveTo>
                  <a:lnTo>
                    <a:pt x="0" y="8"/>
                  </a:lnTo>
                  <a:lnTo>
                    <a:pt x="447" y="144"/>
                  </a:lnTo>
                  <a:lnTo>
                    <a:pt x="447" y="136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8" name="Rectangle 46"/>
            <p:cNvSpPr>
              <a:spLocks noChangeArrowheads="1"/>
            </p:cNvSpPr>
            <p:nvPr/>
          </p:nvSpPr>
          <p:spPr bwMode="auto">
            <a:xfrm>
              <a:off x="3197225" y="5634038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9" name="Freeform 47"/>
            <p:cNvSpPr>
              <a:spLocks/>
            </p:cNvSpPr>
            <p:nvPr/>
          </p:nvSpPr>
          <p:spPr bwMode="auto">
            <a:xfrm>
              <a:off x="3197225" y="5595938"/>
              <a:ext cx="152400" cy="762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96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24"/>
                </a:cxn>
                <a:cxn ang="0">
                  <a:pos x="8" y="24"/>
                </a:cxn>
              </a:cxnLst>
              <a:rect l="0" t="0" r="r" b="b"/>
              <a:pathLst>
                <a:path w="96" h="48">
                  <a:moveTo>
                    <a:pt x="8" y="24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72" y="40"/>
                  </a:lnTo>
                  <a:lnTo>
                    <a:pt x="96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8" y="8"/>
                  </a:lnTo>
                  <a:lnTo>
                    <a:pt x="8" y="0"/>
                  </a:lnTo>
                  <a:lnTo>
                    <a:pt x="16" y="0"/>
                  </a:lnTo>
                  <a:lnTo>
                    <a:pt x="16" y="24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0" name="Freeform 48"/>
            <p:cNvSpPr>
              <a:spLocks/>
            </p:cNvSpPr>
            <p:nvPr/>
          </p:nvSpPr>
          <p:spPr bwMode="auto">
            <a:xfrm>
              <a:off x="3197225" y="5634038"/>
              <a:ext cx="25400" cy="254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16"/>
                </a:cxn>
                <a:cxn ang="0">
                  <a:pos x="0" y="16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1" name="Freeform 49"/>
            <p:cNvSpPr>
              <a:spLocks/>
            </p:cNvSpPr>
            <p:nvPr/>
          </p:nvSpPr>
          <p:spPr bwMode="auto">
            <a:xfrm>
              <a:off x="3197225" y="5595938"/>
              <a:ext cx="114300" cy="635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8" y="24"/>
                </a:cxn>
              </a:cxnLst>
              <a:rect l="0" t="0" r="r" b="b"/>
              <a:pathLst>
                <a:path w="72" h="40">
                  <a:moveTo>
                    <a:pt x="8" y="24"/>
                  </a:moveTo>
                  <a:lnTo>
                    <a:pt x="8" y="0"/>
                  </a:lnTo>
                  <a:lnTo>
                    <a:pt x="72" y="40"/>
                  </a:lnTo>
                  <a:lnTo>
                    <a:pt x="0" y="40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2" name="Rectangle 50"/>
            <p:cNvSpPr>
              <a:spLocks noChangeArrowheads="1"/>
            </p:cNvSpPr>
            <p:nvPr/>
          </p:nvSpPr>
          <p:spPr bwMode="auto">
            <a:xfrm>
              <a:off x="2487613" y="5418138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3" name="Rectangle 51"/>
            <p:cNvSpPr>
              <a:spLocks noChangeArrowheads="1"/>
            </p:cNvSpPr>
            <p:nvPr/>
          </p:nvSpPr>
          <p:spPr bwMode="auto">
            <a:xfrm>
              <a:off x="3197225" y="5634038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4" name="Freeform 52"/>
            <p:cNvSpPr>
              <a:spLocks/>
            </p:cNvSpPr>
            <p:nvPr/>
          </p:nvSpPr>
          <p:spPr bwMode="auto">
            <a:xfrm>
              <a:off x="2487613" y="5418138"/>
              <a:ext cx="709612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47" y="144"/>
                </a:cxn>
                <a:cxn ang="0">
                  <a:pos x="447" y="136"/>
                </a:cxn>
                <a:cxn ang="0">
                  <a:pos x="0" y="0"/>
                </a:cxn>
              </a:cxnLst>
              <a:rect l="0" t="0" r="r" b="b"/>
              <a:pathLst>
                <a:path w="447" h="144">
                  <a:moveTo>
                    <a:pt x="0" y="0"/>
                  </a:moveTo>
                  <a:lnTo>
                    <a:pt x="0" y="8"/>
                  </a:lnTo>
                  <a:lnTo>
                    <a:pt x="447" y="144"/>
                  </a:lnTo>
                  <a:lnTo>
                    <a:pt x="447" y="136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5" name="Rectangle 53"/>
            <p:cNvSpPr>
              <a:spLocks noChangeArrowheads="1"/>
            </p:cNvSpPr>
            <p:nvPr/>
          </p:nvSpPr>
          <p:spPr bwMode="auto">
            <a:xfrm>
              <a:off x="3502025" y="4811713"/>
              <a:ext cx="1139825" cy="619125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6" name="Rectangle 54"/>
            <p:cNvSpPr>
              <a:spLocks noChangeArrowheads="1"/>
            </p:cNvSpPr>
            <p:nvPr/>
          </p:nvSpPr>
          <p:spPr bwMode="auto">
            <a:xfrm>
              <a:off x="3502025" y="4811713"/>
              <a:ext cx="1152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7" name="Rectangle 55"/>
            <p:cNvSpPr>
              <a:spLocks noChangeArrowheads="1"/>
            </p:cNvSpPr>
            <p:nvPr/>
          </p:nvSpPr>
          <p:spPr bwMode="auto">
            <a:xfrm>
              <a:off x="4641850" y="4811713"/>
              <a:ext cx="12700" cy="6318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8" name="Rectangle 56"/>
            <p:cNvSpPr>
              <a:spLocks noChangeArrowheads="1"/>
            </p:cNvSpPr>
            <p:nvPr/>
          </p:nvSpPr>
          <p:spPr bwMode="auto">
            <a:xfrm>
              <a:off x="3502025" y="5430838"/>
              <a:ext cx="1139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9" name="Rectangle 57"/>
            <p:cNvSpPr>
              <a:spLocks noChangeArrowheads="1"/>
            </p:cNvSpPr>
            <p:nvPr/>
          </p:nvSpPr>
          <p:spPr bwMode="auto">
            <a:xfrm>
              <a:off x="3502025" y="4811713"/>
              <a:ext cx="12700" cy="6191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70" name="Rectangle 58"/>
            <p:cNvSpPr>
              <a:spLocks noChangeArrowheads="1"/>
            </p:cNvSpPr>
            <p:nvPr/>
          </p:nvSpPr>
          <p:spPr bwMode="auto">
            <a:xfrm>
              <a:off x="3616325" y="5203825"/>
              <a:ext cx="3211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b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71" name="Rectangle 59"/>
            <p:cNvSpPr>
              <a:spLocks noChangeArrowheads="1"/>
            </p:cNvSpPr>
            <p:nvPr/>
          </p:nvSpPr>
          <p:spPr bwMode="auto">
            <a:xfrm>
              <a:off x="3616325" y="4786313"/>
              <a:ext cx="3138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c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72" name="Rectangle 60"/>
            <p:cNvSpPr>
              <a:spLocks noChangeArrowheads="1"/>
            </p:cNvSpPr>
            <p:nvPr/>
          </p:nvSpPr>
          <p:spPr bwMode="auto">
            <a:xfrm>
              <a:off x="3792538" y="5000625"/>
              <a:ext cx="6919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a + c</a:t>
              </a:r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545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CE1FE-177C-4BE4-8B42-5F1E81542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4976A7-A656-48C0-A5FF-C3A39EA88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4632" y="2346368"/>
            <a:ext cx="8094736" cy="288700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B02C6-8C65-404C-B24B-4C6102B7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831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025D-0E26-44E2-8632-6B450320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Register Allocation and Coalescing	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19698-0F97-409A-8239-37339DB5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E2C8C38-F64C-4090-A0B0-A73CDC4E1832}"/>
              </a:ext>
            </a:extLst>
          </p:cNvPr>
          <p:cNvSpPr txBox="1">
            <a:spLocks/>
          </p:cNvSpPr>
          <p:nvPr/>
        </p:nvSpPr>
        <p:spPr>
          <a:xfrm>
            <a:off x="457200" y="1676400"/>
            <a:ext cx="80772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Introduction</a:t>
            </a:r>
          </a:p>
          <a:p>
            <a:r>
              <a:rPr lang="en-US" dirty="0"/>
              <a:t> Abstraction and the Problem</a:t>
            </a:r>
          </a:p>
          <a:p>
            <a:r>
              <a:rPr lang="en-US" dirty="0"/>
              <a:t> Algorithm</a:t>
            </a:r>
          </a:p>
          <a:p>
            <a:r>
              <a:rPr lang="en-US" dirty="0"/>
              <a:t> Spilling</a:t>
            </a:r>
          </a:p>
          <a:p>
            <a:r>
              <a:rPr lang="en-US" dirty="0"/>
              <a:t> Coalescing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Arial" pitchFamily="34" charset="0"/>
              <a:buNone/>
            </a:pPr>
            <a:r>
              <a:rPr lang="en-US" dirty="0"/>
              <a:t>Reading: ALSU 8.8.4</a:t>
            </a:r>
          </a:p>
          <a:p>
            <a:pPr marL="914400" indent="-4000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11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7EC26-DC00-4328-9715-CE693B59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3B6A9-C68F-4936-BEE9-636CADFE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A75719-2384-4EE8-AA87-4677EF4B8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95400"/>
            <a:ext cx="8286750" cy="2667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CEE6BF-01C5-44C9-A427-7B381DFDA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962400"/>
            <a:ext cx="8297644" cy="243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Range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When do we apply live range splitting?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Which live range to split?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Where should the live range be split?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How to apply live-range splitting with coloring?</a:t>
            </a:r>
          </a:p>
          <a:p>
            <a:pPr lvl="1"/>
            <a:r>
              <a:rPr lang="en-US" dirty="0"/>
              <a:t>Advantage of coloring:</a:t>
            </a:r>
          </a:p>
          <a:p>
            <a:pPr lvl="2"/>
            <a:r>
              <a:rPr lang="en-US" dirty="0"/>
              <a:t>defers arbitrary assignment decisions until later</a:t>
            </a:r>
          </a:p>
          <a:p>
            <a:pPr lvl="1"/>
            <a:r>
              <a:rPr lang="en-US" dirty="0"/>
              <a:t>When coloring fails to proceed, may not need to split live range</a:t>
            </a:r>
          </a:p>
          <a:p>
            <a:pPr lvl="2"/>
            <a:r>
              <a:rPr lang="en-US" dirty="0"/>
              <a:t>degree of a node &gt;= n does not mean that the graph definitely is not colorable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Interference graph does not capture positions of a live range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9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Observation</a:t>
            </a:r>
            <a:r>
              <a:rPr lang="en-US" dirty="0"/>
              <a:t>: spilling is absolutely necessary if 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number of live ranges active at a program point &gt; n </a:t>
            </a:r>
            <a:br>
              <a:rPr lang="en-US" dirty="0"/>
            </a:br>
            <a:r>
              <a:rPr lang="en-US" dirty="0"/>
              <a:t>	</a:t>
            </a:r>
          </a:p>
          <a:p>
            <a:r>
              <a:rPr lang="en-US" dirty="0">
                <a:solidFill>
                  <a:srgbClr val="0000FF"/>
                </a:solidFill>
              </a:rPr>
              <a:t>Apply live-range splitting before coloring</a:t>
            </a:r>
          </a:p>
          <a:p>
            <a:pPr lvl="1"/>
            <a:r>
              <a:rPr lang="en-US" dirty="0"/>
              <a:t>Identify a point where </a:t>
            </a:r>
            <a:r>
              <a:rPr lang="en-US" dirty="0">
                <a:solidFill>
                  <a:srgbClr val="FF0066"/>
                </a:solidFill>
              </a:rPr>
              <a:t>number of live ranges &gt; n</a:t>
            </a:r>
          </a:p>
          <a:p>
            <a:pPr lvl="1"/>
            <a:r>
              <a:rPr lang="en-US" dirty="0"/>
              <a:t>For each live range active around that point:</a:t>
            </a:r>
          </a:p>
          <a:p>
            <a:pPr lvl="2"/>
            <a:r>
              <a:rPr lang="en-US" dirty="0"/>
              <a:t>find the outermost “block construct” that does not access the variable</a:t>
            </a:r>
          </a:p>
          <a:p>
            <a:pPr lvl="1"/>
            <a:r>
              <a:rPr lang="en-US" dirty="0"/>
              <a:t>Choose a live range with the largest inactive region</a:t>
            </a:r>
          </a:p>
          <a:p>
            <a:pPr lvl="1"/>
            <a:r>
              <a:rPr lang="en-US" dirty="0"/>
              <a:t>Split the inactive region from the live range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Problems:</a:t>
            </a:r>
          </a:p>
          <a:p>
            <a:pPr lvl="1"/>
            <a:r>
              <a:rPr lang="en-US" dirty="0"/>
              <a:t>Given n registers in a machine, is spilling avoided?</a:t>
            </a:r>
          </a:p>
          <a:p>
            <a:pPr lvl="1"/>
            <a:r>
              <a:rPr lang="en-US" dirty="0"/>
              <a:t>Find an assignment for all pseudo-registers, whenever possible.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Solution: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Abstraction</a:t>
            </a:r>
            <a:r>
              <a:rPr lang="en-US" dirty="0"/>
              <a:t>: an </a:t>
            </a:r>
            <a:r>
              <a:rPr lang="en-US" b="1" dirty="0">
                <a:solidFill>
                  <a:srgbClr val="FF3399"/>
                </a:solidFill>
              </a:rPr>
              <a:t>interference graph</a:t>
            </a:r>
          </a:p>
          <a:p>
            <a:pPr lvl="2"/>
            <a:r>
              <a:rPr lang="en-US" dirty="0"/>
              <a:t>nodes: </a:t>
            </a:r>
            <a:r>
              <a:rPr lang="en-US" dirty="0">
                <a:solidFill>
                  <a:srgbClr val="0000FF"/>
                </a:solidFill>
              </a:rPr>
              <a:t>live ranges</a:t>
            </a:r>
          </a:p>
          <a:p>
            <a:pPr lvl="2"/>
            <a:r>
              <a:rPr lang="en-US" dirty="0"/>
              <a:t>edges: presence of live range at time of definition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Register Allocation and Assignment </a:t>
            </a:r>
            <a:r>
              <a:rPr lang="en-US" dirty="0"/>
              <a:t>problems </a:t>
            </a:r>
          </a:p>
          <a:p>
            <a:pPr lvl="2"/>
            <a:r>
              <a:rPr lang="en-US" dirty="0"/>
              <a:t>equivalent to </a:t>
            </a:r>
            <a:r>
              <a:rPr lang="en-US" b="1" dirty="0">
                <a:solidFill>
                  <a:srgbClr val="FF3399"/>
                </a:solidFill>
              </a:rPr>
              <a:t>n-</a:t>
            </a:r>
            <a:r>
              <a:rPr lang="en-US" b="1" dirty="0" err="1">
                <a:solidFill>
                  <a:srgbClr val="FF3399"/>
                </a:solidFill>
              </a:rPr>
              <a:t>colorability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/>
              <a:t>of interference graph</a:t>
            </a:r>
          </a:p>
          <a:p>
            <a:pPr lvl="3">
              <a:buNone/>
            </a:pPr>
            <a:r>
              <a:rPr lang="en-US" dirty="0">
                <a:sym typeface="Wingdings" pitchFamily="2" charset="2"/>
              </a:rPr>
              <a:t> </a:t>
            </a:r>
            <a:r>
              <a:rPr lang="en-US" dirty="0">
                <a:solidFill>
                  <a:srgbClr val="0000FF"/>
                </a:solidFill>
              </a:rPr>
              <a:t>NP-complete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Heuristics</a:t>
            </a:r>
            <a:r>
              <a:rPr lang="en-US" dirty="0"/>
              <a:t> to find an assignment for n colors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successful</a:t>
            </a:r>
            <a:r>
              <a:rPr lang="en-US" dirty="0"/>
              <a:t>: 	colorable, and </a:t>
            </a:r>
            <a:r>
              <a:rPr lang="en-US" dirty="0">
                <a:solidFill>
                  <a:srgbClr val="0000FF"/>
                </a:solidFill>
              </a:rPr>
              <a:t>finds assignment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not successful</a:t>
            </a:r>
            <a:r>
              <a:rPr lang="en-US" dirty="0"/>
              <a:t>: 	</a:t>
            </a:r>
            <a:r>
              <a:rPr lang="en-US" dirty="0" err="1"/>
              <a:t>colorability</a:t>
            </a:r>
            <a:r>
              <a:rPr lang="en-US" dirty="0"/>
              <a:t> unknown &amp; </a:t>
            </a:r>
            <a:r>
              <a:rPr lang="en-US" dirty="0">
                <a:solidFill>
                  <a:srgbClr val="0000FF"/>
                </a:solidFill>
              </a:rPr>
              <a:t>no assignment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559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Coalescing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08282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Focus on Copy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2860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Optimizations that help optimize away copy instructions: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Copy Propagation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Dead Code Elimination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Can all copy instructions be eliminated using this pair of optimizations?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31626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191000" y="1413808"/>
            <a:ext cx="4266051" cy="2308324"/>
            <a:chOff x="4191000" y="1413808"/>
            <a:chExt cx="4266051" cy="2308324"/>
          </a:xfrm>
        </p:grpSpPr>
        <p:sp>
          <p:nvSpPr>
            <p:cNvPr id="8" name="TextBox 7"/>
            <p:cNvSpPr txBox="1"/>
            <p:nvPr/>
          </p:nvSpPr>
          <p:spPr>
            <a:xfrm>
              <a:off x="5105400" y="1413808"/>
              <a:ext cx="2105072" cy="193899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00FF"/>
                  </a:solidFill>
                  <a:latin typeface="Courier New"/>
                  <a:cs typeface="Courier New"/>
                </a:rPr>
                <a:t>X </a:t>
              </a:r>
              <a:r>
                <a:rPr lang="en-US" sz="2400" b="1" dirty="0">
                  <a:latin typeface="Courier New"/>
                  <a:cs typeface="Courier New"/>
                </a:rPr>
                <a:t>= A + B;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…</a:t>
              </a:r>
            </a:p>
            <a:p>
              <a:r>
                <a:rPr lang="en-US" sz="2400" b="1" dirty="0">
                  <a:solidFill>
                    <a:srgbClr val="0000FF"/>
                  </a:solidFill>
                  <a:latin typeface="Courier New"/>
                  <a:cs typeface="Courier New"/>
                </a:rPr>
                <a:t>Y = X;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…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Z = </a:t>
              </a:r>
              <a:r>
                <a:rPr lang="en-US" sz="2400" b="1" dirty="0">
                  <a:solidFill>
                    <a:srgbClr val="FF0066"/>
                  </a:solidFill>
                  <a:latin typeface="Courier New"/>
                  <a:cs typeface="Courier New"/>
                </a:rPr>
                <a:t>X</a:t>
              </a:r>
              <a:r>
                <a:rPr lang="en-US" sz="2400" b="1" dirty="0">
                  <a:latin typeface="Courier New"/>
                  <a:cs typeface="Courier New"/>
                </a:rPr>
                <a:t> + 4;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191000" y="2438400"/>
              <a:ext cx="685800" cy="0"/>
            </a:xfrm>
            <a:prstGeom prst="straightConnector1">
              <a:avLst/>
            </a:prstGeom>
            <a:ln w="47625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78049" y="3352800"/>
              <a:ext cx="20790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1. Copy Propagation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6096000" y="3276600"/>
              <a:ext cx="304800" cy="228600"/>
            </a:xfrm>
            <a:prstGeom prst="straightConnector1">
              <a:avLst/>
            </a:prstGeom>
            <a:ln w="34925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7239000" y="2057400"/>
            <a:ext cx="1676400" cy="646331"/>
            <a:chOff x="7239000" y="2057400"/>
            <a:chExt cx="1676400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7391400" y="20574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00FF"/>
                  </a:solidFill>
                </a:rPr>
                <a:t>2. Dead Code Elimination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7239000" y="2362200"/>
              <a:ext cx="304800" cy="0"/>
            </a:xfrm>
            <a:prstGeom prst="straightConnector1">
              <a:avLst/>
            </a:prstGeom>
            <a:ln w="34925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5105400" y="2133600"/>
            <a:ext cx="202887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66"/>
                </a:solidFill>
                <a:latin typeface="+mj-lt"/>
                <a:cs typeface="Courier New"/>
              </a:rPr>
              <a:t>// deleted</a:t>
            </a:r>
          </a:p>
        </p:txBody>
      </p:sp>
    </p:spTree>
    <p:extLst>
      <p:ext uri="{BB962C8B-B14F-4D97-AF65-F5344CB8AC3E}">
        <p14:creationId xmlns:p14="http://schemas.microsoft.com/office/powerpoint/2010/main" val="167121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Where Copy Propagation Fails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1"/>
            <a:ext cx="8229600" cy="1981200"/>
          </a:xfrm>
        </p:spPr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Use</a:t>
            </a:r>
            <a:r>
              <a:rPr lang="en-US" dirty="0"/>
              <a:t> of copy target has </a:t>
            </a:r>
            <a:r>
              <a:rPr lang="en-US" dirty="0">
                <a:solidFill>
                  <a:srgbClr val="0000FF"/>
                </a:solidFill>
              </a:rPr>
              <a:t>multiple (conflicting) reaching definitions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92774" y="1524000"/>
            <a:ext cx="203162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C;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2620327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2774" y="3310592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>
            <a:off x="3708587" y="2354997"/>
            <a:ext cx="1890834" cy="2653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10" idx="0"/>
          </p:cNvCxnSpPr>
          <p:nvPr/>
        </p:nvCxnSpPr>
        <p:spPr>
          <a:xfrm>
            <a:off x="3708587" y="2354997"/>
            <a:ext cx="0" cy="955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  <a:endCxn id="10" idx="0"/>
          </p:cNvCxnSpPr>
          <p:nvPr/>
        </p:nvCxnSpPr>
        <p:spPr>
          <a:xfrm flipH="1">
            <a:off x="3708587" y="3081992"/>
            <a:ext cx="1890834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3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91600" cy="1195120"/>
          </a:xfrm>
        </p:spPr>
        <p:txBody>
          <a:bodyPr>
            <a:normAutofit fontScale="90000"/>
          </a:bodyPr>
          <a:lstStyle/>
          <a:p>
            <a:r>
              <a:rPr lang="en-US" dirty="0"/>
              <a:t>Another Example Where the Copy Instruction Remains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981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Copy target (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/>
              <a:t>) still live even after some successful copy propagations</a:t>
            </a:r>
          </a:p>
          <a:p>
            <a:endParaRPr lang="en-US" dirty="0"/>
          </a:p>
          <a:p>
            <a:r>
              <a:rPr lang="en-US" u="sng" dirty="0">
                <a:solidFill>
                  <a:srgbClr val="0000FF"/>
                </a:solidFill>
              </a:rPr>
              <a:t>Bottom line:</a:t>
            </a:r>
          </a:p>
          <a:p>
            <a:pPr lvl="1"/>
            <a:r>
              <a:rPr lang="en-US" dirty="0"/>
              <a:t>copy instructions may still exist when we perform register allocation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92774" y="1447799"/>
            <a:ext cx="2031626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0" y="2514599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</a:t>
            </a:r>
            <a:r>
              <a:rPr lang="en-US" sz="2400" b="1" dirty="0">
                <a:latin typeface="Courier New"/>
                <a:cs typeface="Courier New"/>
              </a:rPr>
              <a:t>= …;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2774" y="3234391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C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D;</a:t>
            </a:r>
          </a:p>
        </p:txBody>
      </p:sp>
      <p:cxnSp>
        <p:nvCxnSpPr>
          <p:cNvPr id="12" name="Straight Arrow Connector 11"/>
          <p:cNvCxnSpPr>
            <a:stCxn id="8" idx="2"/>
            <a:endCxn id="10" idx="0"/>
          </p:cNvCxnSpPr>
          <p:nvPr/>
        </p:nvCxnSpPr>
        <p:spPr>
          <a:xfrm>
            <a:off x="3708587" y="2648127"/>
            <a:ext cx="0" cy="5862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  <a:endCxn id="10" idx="0"/>
          </p:cNvCxnSpPr>
          <p:nvPr/>
        </p:nvCxnSpPr>
        <p:spPr>
          <a:xfrm flipH="1">
            <a:off x="3708587" y="2976264"/>
            <a:ext cx="2271834" cy="25812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3733800" y="1962089"/>
            <a:ext cx="4953000" cy="400110"/>
            <a:chOff x="3733800" y="1733490"/>
            <a:chExt cx="4953000" cy="400110"/>
          </a:xfrm>
        </p:grpSpPr>
        <p:sp>
          <p:nvSpPr>
            <p:cNvPr id="18" name="TextBox 17"/>
            <p:cNvSpPr txBox="1"/>
            <p:nvPr/>
          </p:nvSpPr>
          <p:spPr>
            <a:xfrm>
              <a:off x="5181600" y="1733490"/>
              <a:ext cx="3505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</a:rPr>
                <a:t>Can substitute </a:t>
              </a:r>
              <a:r>
                <a:rPr lang="en-US" sz="2000" b="1" dirty="0">
                  <a:solidFill>
                    <a:srgbClr val="FF0066"/>
                  </a:solidFill>
                  <a:latin typeface="Courier New"/>
                  <a:cs typeface="Courier New"/>
                </a:rPr>
                <a:t>X</a:t>
              </a:r>
              <a:r>
                <a:rPr lang="en-US" sz="2000" dirty="0">
                  <a:solidFill>
                    <a:srgbClr val="FF0066"/>
                  </a:solidFill>
                </a:rPr>
                <a:t> for </a:t>
              </a:r>
              <a:r>
                <a:rPr lang="en-US" sz="2000" b="1" dirty="0">
                  <a:solidFill>
                    <a:srgbClr val="FF0066"/>
                  </a:solidFill>
                  <a:latin typeface="Courier New"/>
                  <a:cs typeface="Courier New"/>
                </a:rPr>
                <a:t>Y</a:t>
              </a:r>
              <a:r>
                <a:rPr lang="en-US" sz="2000" dirty="0">
                  <a:solidFill>
                    <a:srgbClr val="FF0066"/>
                  </a:solidFill>
                </a:rPr>
                <a:t> here</a:t>
              </a:r>
            </a:p>
          </p:txBody>
        </p:sp>
        <p:cxnSp>
          <p:nvCxnSpPr>
            <p:cNvPr id="20" name="Straight Arrow Connector 19"/>
            <p:cNvCxnSpPr>
              <a:stCxn id="18" idx="1"/>
            </p:cNvCxnSpPr>
            <p:nvPr/>
          </p:nvCxnSpPr>
          <p:spPr>
            <a:xfrm flipH="1">
              <a:off x="3733800" y="1933545"/>
              <a:ext cx="1447800" cy="200055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733800" y="3581399"/>
            <a:ext cx="3276600" cy="533400"/>
            <a:chOff x="3733800" y="3352800"/>
            <a:chExt cx="3276600" cy="533400"/>
          </a:xfrm>
        </p:grpSpPr>
        <p:sp>
          <p:nvSpPr>
            <p:cNvPr id="21" name="TextBox 20"/>
            <p:cNvSpPr txBox="1"/>
            <p:nvPr/>
          </p:nvSpPr>
          <p:spPr>
            <a:xfrm>
              <a:off x="5181600" y="348609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</a:rPr>
                <a:t>But not here</a:t>
              </a:r>
            </a:p>
          </p:txBody>
        </p:sp>
        <p:cxnSp>
          <p:nvCxnSpPr>
            <p:cNvPr id="22" name="Straight Arrow Connector 21"/>
            <p:cNvCxnSpPr>
              <a:stCxn id="21" idx="1"/>
            </p:cNvCxnSpPr>
            <p:nvPr/>
          </p:nvCxnSpPr>
          <p:spPr>
            <a:xfrm flipH="1" flipV="1">
              <a:off x="3733800" y="3352800"/>
              <a:ext cx="1447800" cy="333345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553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963434"/>
          </a:xfrm>
        </p:spPr>
        <p:txBody>
          <a:bodyPr>
            <a:normAutofit/>
          </a:bodyPr>
          <a:lstStyle/>
          <a:p>
            <a:r>
              <a:rPr lang="en-US" sz="3600" dirty="0"/>
              <a:t>Copy Instructions and Register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072"/>
            <a:ext cx="8458200" cy="511827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What clever thing might the register allocator do for copy instructions?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we can assign both the </a:t>
            </a:r>
            <a:r>
              <a:rPr lang="en-US" dirty="0">
                <a:solidFill>
                  <a:srgbClr val="0000FF"/>
                </a:solidFill>
              </a:rPr>
              <a:t>source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target</a:t>
            </a:r>
            <a:r>
              <a:rPr lang="en-US" dirty="0"/>
              <a:t> of the copy to the </a:t>
            </a:r>
            <a:r>
              <a:rPr lang="en-US" dirty="0">
                <a:solidFill>
                  <a:srgbClr val="FF0066"/>
                </a:solidFill>
              </a:rPr>
              <a:t>same register</a:t>
            </a:r>
            <a:r>
              <a:rPr lang="en-US" dirty="0"/>
              <a:t>:</a:t>
            </a:r>
          </a:p>
          <a:p>
            <a:pPr lvl="1"/>
            <a:r>
              <a:rPr lang="en-US" sz="2900" dirty="0"/>
              <a:t>then we don’t need to perform the copy instruction at all!</a:t>
            </a:r>
          </a:p>
          <a:p>
            <a:pPr lvl="1"/>
            <a:r>
              <a:rPr lang="en-US" sz="2900" dirty="0">
                <a:solidFill>
                  <a:srgbClr val="0000FF"/>
                </a:solidFill>
              </a:rPr>
              <a:t>the copy instruction can be removed from the code</a:t>
            </a:r>
          </a:p>
          <a:p>
            <a:pPr lvl="2"/>
            <a:r>
              <a:rPr lang="en-US" sz="2900" dirty="0"/>
              <a:t>even though the optimizer was unable to do this earlier</a:t>
            </a:r>
          </a:p>
          <a:p>
            <a:pPr lvl="2"/>
            <a:endParaRPr lang="en-US" sz="2900" dirty="0"/>
          </a:p>
          <a:p>
            <a:r>
              <a:rPr lang="en-US" u="sng" dirty="0"/>
              <a:t>One way to do this: </a:t>
            </a:r>
          </a:p>
          <a:p>
            <a:pPr lvl="1"/>
            <a:r>
              <a:rPr lang="en-US" sz="2900" dirty="0"/>
              <a:t>treat the copy </a:t>
            </a:r>
            <a:r>
              <a:rPr lang="en-US" sz="2900" dirty="0">
                <a:solidFill>
                  <a:srgbClr val="0000FF"/>
                </a:solidFill>
              </a:rPr>
              <a:t>source</a:t>
            </a:r>
            <a:r>
              <a:rPr lang="en-US" sz="2900" dirty="0"/>
              <a:t> and </a:t>
            </a:r>
            <a:r>
              <a:rPr lang="en-US" sz="2900" dirty="0">
                <a:solidFill>
                  <a:srgbClr val="0000FF"/>
                </a:solidFill>
              </a:rPr>
              <a:t>target</a:t>
            </a:r>
            <a:r>
              <a:rPr lang="en-US" sz="2900" dirty="0"/>
              <a:t> as the </a:t>
            </a:r>
            <a:r>
              <a:rPr lang="en-US" sz="2900" dirty="0">
                <a:solidFill>
                  <a:srgbClr val="FF0066"/>
                </a:solidFill>
              </a:rPr>
              <a:t>same node in the interference graph</a:t>
            </a:r>
          </a:p>
          <a:p>
            <a:pPr lvl="2"/>
            <a:r>
              <a:rPr lang="en-US" sz="2900" dirty="0"/>
              <a:t>then the coloring algorithm will naturally assign them to the same register</a:t>
            </a:r>
          </a:p>
          <a:p>
            <a:pPr lvl="1"/>
            <a:r>
              <a:rPr lang="en-US" sz="2900" dirty="0"/>
              <a:t>this is called “</a:t>
            </a:r>
            <a:r>
              <a:rPr lang="en-US" sz="2900" dirty="0">
                <a:solidFill>
                  <a:srgbClr val="FF0066"/>
                </a:solidFill>
              </a:rPr>
              <a:t>coalescing</a:t>
            </a:r>
            <a:r>
              <a:rPr lang="en-US" sz="2900" dirty="0"/>
              <a:t>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1752600"/>
            <a:ext cx="1292842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31758" y="1752600"/>
            <a:ext cx="1662234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r7 = r7;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105400" y="2209800"/>
            <a:ext cx="1371600" cy="381000"/>
            <a:chOff x="1752600" y="2286000"/>
            <a:chExt cx="1371600" cy="228600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87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59436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Example: Without Coalescing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Without coalescing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can end up in </a:t>
            </a:r>
            <a:r>
              <a:rPr lang="en-US" dirty="0">
                <a:solidFill>
                  <a:srgbClr val="FF0066"/>
                </a:solidFill>
              </a:rPr>
              <a:t>different registers</a:t>
            </a:r>
          </a:p>
          <a:p>
            <a:pPr lvl="1"/>
            <a:r>
              <a:rPr lang="en-US" dirty="0"/>
              <a:t>cannot eliminate the copy instruction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4445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4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9" name="Oval 8"/>
          <p:cNvSpPr/>
          <p:nvPr/>
        </p:nvSpPr>
        <p:spPr>
          <a:xfrm>
            <a:off x="5410200" y="1447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10" name="Oval 9"/>
          <p:cNvSpPr/>
          <p:nvPr/>
        </p:nvSpPr>
        <p:spPr>
          <a:xfrm>
            <a:off x="6324600" y="1447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5" name="Straight Connector 14"/>
          <p:cNvCxnSpPr>
            <a:stCxn id="10" idx="3"/>
            <a:endCxn id="27" idx="7"/>
          </p:cNvCxnSpPr>
          <p:nvPr/>
        </p:nvCxnSpPr>
        <p:spPr>
          <a:xfrm flipH="1">
            <a:off x="5484485" y="1903085"/>
            <a:ext cx="918230" cy="46103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4"/>
            <a:endCxn id="27" idx="0"/>
          </p:cNvCxnSpPr>
          <p:nvPr/>
        </p:nvCxnSpPr>
        <p:spPr>
          <a:xfrm flipH="1">
            <a:off x="5295900" y="1981200"/>
            <a:ext cx="381000" cy="3048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4"/>
            <a:endCxn id="12" idx="0"/>
          </p:cNvCxnSpPr>
          <p:nvPr/>
        </p:nvCxnSpPr>
        <p:spPr>
          <a:xfrm flipH="1">
            <a:off x="6210300" y="1981200"/>
            <a:ext cx="381000" cy="8382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28721" y="3593068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Valid coloring with </a:t>
            </a:r>
            <a:r>
              <a:rPr lang="en-US" dirty="0">
                <a:solidFill>
                  <a:srgbClr val="0000FF"/>
                </a:solidFill>
              </a:rPr>
              <a:t>3 registers</a:t>
            </a:r>
          </a:p>
        </p:txBody>
      </p:sp>
      <p:sp>
        <p:nvSpPr>
          <p:cNvPr id="27" name="Oval 26"/>
          <p:cNvSpPr/>
          <p:nvPr/>
        </p:nvSpPr>
        <p:spPr>
          <a:xfrm>
            <a:off x="5029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68580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029200" y="1447800"/>
            <a:ext cx="2362200" cy="1905000"/>
            <a:chOff x="5029200" y="1447800"/>
            <a:chExt cx="2362200" cy="1905000"/>
          </a:xfrm>
        </p:grpSpPr>
        <p:sp>
          <p:nvSpPr>
            <p:cNvPr id="11" name="Oval 10"/>
            <p:cNvSpPr/>
            <p:nvPr/>
          </p:nvSpPr>
          <p:spPr>
            <a:xfrm>
              <a:off x="50292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68580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5410200" y="14478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6324600" y="14478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943600" y="28194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61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Problem</a:t>
            </a:r>
          </a:p>
          <a:p>
            <a:pPr lvl="1"/>
            <a:r>
              <a:rPr lang="en-US" dirty="0"/>
              <a:t>Allocation of variables (pseudo-registers) to hardware registers in a procedure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A very important optimization!</a:t>
            </a:r>
          </a:p>
          <a:p>
            <a:pPr lvl="1"/>
            <a:r>
              <a:rPr lang="en-US" dirty="0"/>
              <a:t>Directly reduces running time </a:t>
            </a:r>
          </a:p>
          <a:p>
            <a:pPr lvl="2"/>
            <a:r>
              <a:rPr lang="en-US" dirty="0"/>
              <a:t>(memory access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register access)</a:t>
            </a:r>
          </a:p>
          <a:p>
            <a:pPr lvl="1"/>
            <a:r>
              <a:rPr lang="en-US" dirty="0"/>
              <a:t>Useful for other optimizations</a:t>
            </a:r>
          </a:p>
          <a:p>
            <a:pPr lvl="2"/>
            <a:r>
              <a:rPr lang="en-US" dirty="0"/>
              <a:t>e.g. CSE assumes old values are kept in registers.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6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59436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Revisited: With Coalescing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With coalescing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are now guaranteed to end up in the </a:t>
            </a:r>
            <a:r>
              <a:rPr lang="en-US" dirty="0">
                <a:solidFill>
                  <a:srgbClr val="FF0066"/>
                </a:solidFill>
              </a:rPr>
              <a:t>same register</a:t>
            </a:r>
          </a:p>
          <a:p>
            <a:pPr lvl="1"/>
            <a:r>
              <a:rPr lang="en-US" dirty="0"/>
              <a:t>the copy instruction can now be eliminated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Great!  So should we go ahead and do this for every copy instruction?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4445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4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9" name="Oval 8"/>
          <p:cNvSpPr/>
          <p:nvPr/>
        </p:nvSpPr>
        <p:spPr>
          <a:xfrm>
            <a:off x="5791200" y="1447800"/>
            <a:ext cx="914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  <p:cxnSp>
        <p:nvCxnSpPr>
          <p:cNvPr id="16" name="Straight Connector 15"/>
          <p:cNvCxnSpPr>
            <a:stCxn id="9" idx="4"/>
            <a:endCxn id="27" idx="7"/>
          </p:cNvCxnSpPr>
          <p:nvPr/>
        </p:nvCxnSpPr>
        <p:spPr>
          <a:xfrm flipH="1">
            <a:off x="5484485" y="1981200"/>
            <a:ext cx="763915" cy="382915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4"/>
            <a:endCxn id="12" idx="0"/>
          </p:cNvCxnSpPr>
          <p:nvPr/>
        </p:nvCxnSpPr>
        <p:spPr>
          <a:xfrm flipH="1">
            <a:off x="6210300" y="1981200"/>
            <a:ext cx="38100" cy="8382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28721" y="3593068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Valid coloring with </a:t>
            </a:r>
            <a:r>
              <a:rPr lang="en-US" dirty="0">
                <a:solidFill>
                  <a:srgbClr val="0000FF"/>
                </a:solidFill>
              </a:rPr>
              <a:t>3 registers</a:t>
            </a:r>
          </a:p>
        </p:txBody>
      </p:sp>
      <p:sp>
        <p:nvSpPr>
          <p:cNvPr id="27" name="Oval 26"/>
          <p:cNvSpPr/>
          <p:nvPr/>
        </p:nvSpPr>
        <p:spPr>
          <a:xfrm>
            <a:off x="5029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68580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029200" y="1447800"/>
            <a:ext cx="2362200" cy="1905000"/>
            <a:chOff x="5029200" y="1447800"/>
            <a:chExt cx="2362200" cy="1905000"/>
          </a:xfrm>
        </p:grpSpPr>
        <p:sp>
          <p:nvSpPr>
            <p:cNvPr id="11" name="Oval 10"/>
            <p:cNvSpPr/>
            <p:nvPr/>
          </p:nvSpPr>
          <p:spPr>
            <a:xfrm>
              <a:off x="50292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68580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943600" y="28194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5791200" y="1447800"/>
              <a:ext cx="914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X/Y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52600" y="2286000"/>
            <a:ext cx="1371600" cy="228600"/>
            <a:chOff x="1752600" y="2286000"/>
            <a:chExt cx="1371600" cy="228600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352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Should We Coalesce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In This Case?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599"/>
            <a:ext cx="8229600" cy="2057401"/>
          </a:xfrm>
        </p:spPr>
        <p:txBody>
          <a:bodyPr>
            <a:normAutofit/>
          </a:bodyPr>
          <a:lstStyle/>
          <a:p>
            <a:r>
              <a:rPr lang="en-US" sz="2000" dirty="0"/>
              <a:t>It is </a:t>
            </a:r>
            <a:r>
              <a:rPr lang="en-US" sz="2000" dirty="0">
                <a:solidFill>
                  <a:srgbClr val="FF0066"/>
                </a:solidFill>
              </a:rPr>
              <a:t>legal</a:t>
            </a:r>
            <a:r>
              <a:rPr lang="en-US" sz="2000" dirty="0"/>
              <a:t> to </a:t>
            </a:r>
            <a:r>
              <a:rPr lang="en-US" sz="2000" dirty="0">
                <a:solidFill>
                  <a:srgbClr val="FF0066"/>
                </a:solidFill>
              </a:rPr>
              <a:t>coalesce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 for a “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 = X</a:t>
            </a:r>
            <a:r>
              <a:rPr lang="en-US" sz="2000" dirty="0"/>
              <a:t>” copy instruction </a:t>
            </a:r>
            <a:r>
              <a:rPr lang="en-US" sz="2000" dirty="0" err="1"/>
              <a:t>iff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initial definition of </a:t>
            </a:r>
            <a:r>
              <a:rPr lang="en-US" sz="2000" b="1" dirty="0">
                <a:latin typeface="Courier New"/>
                <a:cs typeface="Courier New"/>
              </a:rPr>
              <a:t>Y</a:t>
            </a:r>
            <a:r>
              <a:rPr lang="en-US" sz="2000" dirty="0"/>
              <a:t>’s live range is this copy instruction, AND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>
                <a:solidFill>
                  <a:srgbClr val="0000FF"/>
                </a:solidFill>
              </a:rPr>
              <a:t>live ranges of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 do not interfere otherwise</a:t>
            </a:r>
          </a:p>
          <a:p>
            <a:pPr lvl="1"/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/>
              <a:t>But just because it is legal doesn’t mean that it is a good idea…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92774" y="1524000"/>
            <a:ext cx="203162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0" y="2620327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= 2;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2774" y="3310592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Z = Y + X;</a:t>
            </a:r>
          </a:p>
        </p:txBody>
      </p:sp>
      <p:cxnSp>
        <p:nvCxnSpPr>
          <p:cNvPr id="13" name="Straight Arrow Connector 12"/>
          <p:cNvCxnSpPr>
            <a:stCxn id="10" idx="2"/>
            <a:endCxn id="11" idx="0"/>
          </p:cNvCxnSpPr>
          <p:nvPr/>
        </p:nvCxnSpPr>
        <p:spPr>
          <a:xfrm>
            <a:off x="3708587" y="2354997"/>
            <a:ext cx="1890834" cy="2653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2"/>
            <a:endCxn id="12" idx="0"/>
          </p:cNvCxnSpPr>
          <p:nvPr/>
        </p:nvCxnSpPr>
        <p:spPr>
          <a:xfrm>
            <a:off x="3708587" y="2354997"/>
            <a:ext cx="0" cy="955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  <a:endCxn id="12" idx="0"/>
          </p:cNvCxnSpPr>
          <p:nvPr/>
        </p:nvCxnSpPr>
        <p:spPr>
          <a:xfrm flipH="1">
            <a:off x="3708587" y="3081992"/>
            <a:ext cx="1890834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334000" y="1371600"/>
            <a:ext cx="3200399" cy="1143000"/>
            <a:chOff x="5334000" y="1371600"/>
            <a:chExt cx="3200399" cy="1143000"/>
          </a:xfrm>
        </p:grpSpPr>
        <p:sp>
          <p:nvSpPr>
            <p:cNvPr id="16" name="TextBox 15"/>
            <p:cNvSpPr txBox="1"/>
            <p:nvPr/>
          </p:nvSpPr>
          <p:spPr>
            <a:xfrm>
              <a:off x="5867400" y="1371600"/>
              <a:ext cx="26669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No!</a:t>
              </a:r>
              <a:r>
                <a:rPr lang="en-US" sz="2000" dirty="0"/>
                <a:t>  That would result in </a:t>
              </a:r>
              <a:r>
                <a:rPr lang="en-US" sz="2000" dirty="0">
                  <a:solidFill>
                    <a:srgbClr val="FF3399"/>
                  </a:solidFill>
                </a:rPr>
                <a:t>incorrect behavior</a:t>
              </a:r>
              <a:r>
                <a:rPr lang="en-US" sz="2000" dirty="0"/>
                <a:t> if this branch is taken.</a:t>
              </a:r>
            </a:p>
          </p:txBody>
        </p:sp>
        <p:cxnSp>
          <p:nvCxnSpPr>
            <p:cNvPr id="18" name="Straight Arrow Connector 17"/>
            <p:cNvCxnSpPr>
              <a:stCxn id="16" idx="1"/>
            </p:cNvCxnSpPr>
            <p:nvPr/>
          </p:nvCxnSpPr>
          <p:spPr>
            <a:xfrm flipH="1">
              <a:off x="5334000" y="1879432"/>
              <a:ext cx="533400" cy="635168"/>
            </a:xfrm>
            <a:prstGeom prst="straightConnector1">
              <a:avLst/>
            </a:prstGeom>
            <a:ln w="34925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604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6525"/>
            <a:ext cx="8458200" cy="1158875"/>
          </a:xfrm>
        </p:spPr>
        <p:txBody>
          <a:bodyPr>
            <a:normAutofit fontScale="90000"/>
          </a:bodyPr>
          <a:lstStyle/>
          <a:p>
            <a:r>
              <a:rPr lang="en-US" dirty="0"/>
              <a:t>Why Coalescing May Be Undesirable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0480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What is the likely impact of coalescing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on:</a:t>
            </a:r>
          </a:p>
          <a:p>
            <a:pPr lvl="1"/>
            <a:r>
              <a:rPr lang="en-US" dirty="0"/>
              <a:t>live range size(s)?</a:t>
            </a:r>
          </a:p>
          <a:p>
            <a:pPr lvl="2"/>
            <a:r>
              <a:rPr lang="en-US" dirty="0"/>
              <a:t>recall our discussion of live range splitting</a:t>
            </a:r>
          </a:p>
          <a:p>
            <a:pPr lvl="1"/>
            <a:r>
              <a:rPr lang="en-US" dirty="0" err="1"/>
              <a:t>colorability</a:t>
            </a:r>
            <a:r>
              <a:rPr lang="en-US" dirty="0"/>
              <a:t> of the interference graph?</a:t>
            </a:r>
          </a:p>
          <a:p>
            <a:r>
              <a:rPr lang="en-US" dirty="0"/>
              <a:t>Fundamentally, </a:t>
            </a:r>
            <a:r>
              <a:rPr lang="en-US" dirty="0">
                <a:solidFill>
                  <a:srgbClr val="0000FF"/>
                </a:solidFill>
              </a:rPr>
              <a:t>coalescing adds further constraints to the coloring problem</a:t>
            </a:r>
          </a:p>
          <a:p>
            <a:pPr lvl="1"/>
            <a:r>
              <a:rPr lang="en-US" dirty="0"/>
              <a:t>doesn’t make coloring easier; may make it more difficult</a:t>
            </a:r>
          </a:p>
          <a:p>
            <a:r>
              <a:rPr lang="en-US" dirty="0"/>
              <a:t>If we coalesce in this case, we may:</a:t>
            </a:r>
          </a:p>
          <a:p>
            <a:pPr lvl="1"/>
            <a:r>
              <a:rPr lang="en-US" dirty="0"/>
              <a:t>save a copy instruction, BUT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cause significant spilling overhead if we can no longer color the graph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00078" y="1143000"/>
            <a:ext cx="2791122" cy="1948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X </a:t>
            </a:r>
            <a:r>
              <a:rPr lang="en-US" sz="2200" b="1" dirty="0">
                <a:latin typeface="Courier New"/>
                <a:cs typeface="Courier New"/>
              </a:rPr>
              <a:t>= A + B;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…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…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Z = </a:t>
            </a: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200" b="1" dirty="0">
                <a:latin typeface="Courier New"/>
                <a:cs typeface="Courier New"/>
              </a:rPr>
              <a:t> + 4;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550313"/>
            <a:ext cx="2359340" cy="1192887"/>
            <a:chOff x="3352800" y="1626513"/>
            <a:chExt cx="2359340" cy="1192887"/>
          </a:xfrm>
        </p:grpSpPr>
        <p:sp>
          <p:nvSpPr>
            <p:cNvPr id="9" name="TextBox 8"/>
            <p:cNvSpPr txBox="1"/>
            <p:nvPr/>
          </p:nvSpPr>
          <p:spPr>
            <a:xfrm>
              <a:off x="3352800" y="1626513"/>
              <a:ext cx="2359340" cy="43088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200" i="1" dirty="0">
                  <a:solidFill>
                    <a:srgbClr val="FF0066"/>
                  </a:solidFill>
                  <a:latin typeface="+mj-lt"/>
                  <a:cs typeface="Courier New"/>
                </a:rPr>
                <a:t>// 100 instructions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88513"/>
              <a:ext cx="2359340" cy="43088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200" i="1" dirty="0">
                  <a:solidFill>
                    <a:srgbClr val="FF0066"/>
                  </a:solidFill>
                  <a:latin typeface="+mj-lt"/>
                  <a:cs typeface="Courier New"/>
                </a:rPr>
                <a:t>// 100 instructions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4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547"/>
            <a:ext cx="8229600" cy="1143000"/>
          </a:xfrm>
        </p:spPr>
        <p:txBody>
          <a:bodyPr/>
          <a:lstStyle/>
          <a:p>
            <a:r>
              <a:rPr lang="en-US" dirty="0"/>
              <a:t>When to Coalesce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132"/>
            <a:ext cx="8502316" cy="3530451"/>
          </a:xfrm>
        </p:spPr>
        <p:txBody>
          <a:bodyPr>
            <a:normAutofit/>
          </a:bodyPr>
          <a:lstStyle/>
          <a:p>
            <a:r>
              <a:rPr lang="en-US" sz="2400" dirty="0"/>
              <a:t>Goal when coalescing is legal:</a:t>
            </a:r>
          </a:p>
          <a:p>
            <a:pPr lvl="1"/>
            <a:r>
              <a:rPr lang="en-US" sz="2000" dirty="0"/>
              <a:t>coalesce </a:t>
            </a:r>
            <a:r>
              <a:rPr lang="en-US" sz="2000" i="1" dirty="0">
                <a:solidFill>
                  <a:srgbClr val="0000FF"/>
                </a:solidFill>
              </a:rPr>
              <a:t>unless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it would make a colorable graph </a:t>
            </a:r>
            <a:r>
              <a:rPr lang="en-US" sz="2000" dirty="0">
                <a:solidFill>
                  <a:srgbClr val="0000FF"/>
                </a:solidFill>
              </a:rPr>
              <a:t>non-colorable</a:t>
            </a:r>
          </a:p>
          <a:p>
            <a:r>
              <a:rPr lang="en-US" sz="2400" dirty="0"/>
              <a:t>The bad news:</a:t>
            </a:r>
          </a:p>
          <a:p>
            <a:pPr lvl="1"/>
            <a:r>
              <a:rPr lang="en-US" sz="2400" dirty="0"/>
              <a:t>predicting </a:t>
            </a:r>
            <a:r>
              <a:rPr lang="en-US" sz="2400" dirty="0" err="1"/>
              <a:t>colorability</a:t>
            </a:r>
            <a:r>
              <a:rPr lang="en-US" sz="2400" dirty="0"/>
              <a:t> is tricky!</a:t>
            </a:r>
          </a:p>
          <a:p>
            <a:pPr lvl="2"/>
            <a:r>
              <a:rPr lang="en-US" sz="2000" dirty="0"/>
              <a:t>it depends on the shape of the graph</a:t>
            </a:r>
          </a:p>
          <a:p>
            <a:pPr lvl="2"/>
            <a:r>
              <a:rPr lang="en-US" sz="2000" dirty="0"/>
              <a:t>graph coloring is NP-hard</a:t>
            </a:r>
          </a:p>
          <a:p>
            <a:r>
              <a:rPr lang="en-US" sz="2400" u="sng" dirty="0"/>
              <a:t>Example</a:t>
            </a:r>
            <a:r>
              <a:rPr lang="en-US" sz="2400" dirty="0"/>
              <a:t>: assuming </a:t>
            </a:r>
            <a:r>
              <a:rPr lang="en-US" sz="2400" dirty="0">
                <a:solidFill>
                  <a:srgbClr val="0000FF"/>
                </a:solidFill>
              </a:rPr>
              <a:t>2 registers</a:t>
            </a:r>
            <a:r>
              <a:rPr lang="en-US" sz="2400" dirty="0"/>
              <a:t>, should we </a:t>
            </a:r>
            <a:r>
              <a:rPr lang="en-US" sz="2400" dirty="0">
                <a:solidFill>
                  <a:srgbClr val="0000FF"/>
                </a:solidFill>
              </a:rPr>
              <a:t>coalesce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43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648200" y="4431268"/>
            <a:ext cx="2895600" cy="1828800"/>
            <a:chOff x="4648200" y="3581400"/>
            <a:chExt cx="2895600" cy="1828800"/>
          </a:xfrm>
        </p:grpSpPr>
        <p:sp>
          <p:nvSpPr>
            <p:cNvPr id="35" name="Oval 34"/>
            <p:cNvSpPr/>
            <p:nvPr/>
          </p:nvSpPr>
          <p:spPr>
            <a:xfrm>
              <a:off x="5410200" y="4876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486400" y="3581400"/>
              <a:ext cx="12192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X/Y</a:t>
              </a:r>
            </a:p>
          </p:txBody>
        </p:sp>
        <p:cxnSp>
          <p:nvCxnSpPr>
            <p:cNvPr id="38" name="Straight Connector 37"/>
            <p:cNvCxnSpPr>
              <a:endCxn id="42" idx="0"/>
            </p:cNvCxnSpPr>
            <p:nvPr/>
          </p:nvCxnSpPr>
          <p:spPr>
            <a:xfrm>
              <a:off x="6248400" y="4114800"/>
              <a:ext cx="34290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6" idx="3"/>
              <a:endCxn id="40" idx="7"/>
            </p:cNvCxnSpPr>
            <p:nvPr/>
          </p:nvCxnSpPr>
          <p:spPr>
            <a:xfrm flipH="1">
              <a:off x="5103485" y="4036685"/>
              <a:ext cx="561463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4648200" y="44196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7010400" y="44196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6324600" y="4876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</a:p>
          </p:txBody>
        </p:sp>
        <p:cxnSp>
          <p:nvCxnSpPr>
            <p:cNvPr id="43" name="Straight Connector 42"/>
            <p:cNvCxnSpPr>
              <a:endCxn id="35" idx="0"/>
            </p:cNvCxnSpPr>
            <p:nvPr/>
          </p:nvCxnSpPr>
          <p:spPr>
            <a:xfrm flipH="1">
              <a:off x="5676900" y="4114800"/>
              <a:ext cx="26670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2" idx="2"/>
              <a:endCxn id="35" idx="6"/>
            </p:cNvCxnSpPr>
            <p:nvPr/>
          </p:nvCxnSpPr>
          <p:spPr>
            <a:xfrm flipH="1">
              <a:off x="5943600" y="5143500"/>
              <a:ext cx="381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6" idx="5"/>
              <a:endCxn id="41" idx="1"/>
            </p:cNvCxnSpPr>
            <p:nvPr/>
          </p:nvCxnSpPr>
          <p:spPr>
            <a:xfrm>
              <a:off x="6527052" y="4036685"/>
              <a:ext cx="561463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725282" y="6412468"/>
            <a:ext cx="1246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2-colorable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838200" y="4431268"/>
            <a:ext cx="2895600" cy="1828800"/>
            <a:chOff x="838200" y="3581400"/>
            <a:chExt cx="2895600" cy="1828800"/>
          </a:xfrm>
        </p:grpSpPr>
        <p:cxnSp>
          <p:nvCxnSpPr>
            <p:cNvPr id="29" name="Straight Connector 28"/>
            <p:cNvCxnSpPr>
              <a:stCxn id="58" idx="2"/>
              <a:endCxn id="53" idx="6"/>
            </p:cNvCxnSpPr>
            <p:nvPr/>
          </p:nvCxnSpPr>
          <p:spPr>
            <a:xfrm flipH="1">
              <a:off x="2133600" y="5143500"/>
              <a:ext cx="381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 58"/>
            <p:cNvGrpSpPr/>
            <p:nvPr/>
          </p:nvGrpSpPr>
          <p:grpSpPr>
            <a:xfrm>
              <a:off x="838200" y="3581400"/>
              <a:ext cx="2895600" cy="1828800"/>
              <a:chOff x="838200" y="3581400"/>
              <a:chExt cx="2895600" cy="1828800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1600200" y="48768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B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600200" y="35814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X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514600" y="35814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Y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838200" y="44196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A</a:t>
                </a: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200400" y="44196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D</a:t>
                </a: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2514600" y="48768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C</a:t>
                </a:r>
              </a:p>
            </p:txBody>
          </p:sp>
        </p:grpSp>
        <p:cxnSp>
          <p:nvCxnSpPr>
            <p:cNvPr id="10" name="Straight Connector 9"/>
            <p:cNvCxnSpPr>
              <a:stCxn id="55" idx="4"/>
              <a:endCxn id="58" idx="0"/>
            </p:cNvCxnSpPr>
            <p:nvPr/>
          </p:nvCxnSpPr>
          <p:spPr>
            <a:xfrm>
              <a:off x="2781300" y="4114800"/>
              <a:ext cx="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54" idx="3"/>
              <a:endCxn id="56" idx="7"/>
            </p:cNvCxnSpPr>
            <p:nvPr/>
          </p:nvCxnSpPr>
          <p:spPr>
            <a:xfrm flipH="1">
              <a:off x="1293485" y="4036685"/>
              <a:ext cx="384830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54" idx="4"/>
              <a:endCxn id="53" idx="0"/>
            </p:cNvCxnSpPr>
            <p:nvPr/>
          </p:nvCxnSpPr>
          <p:spPr>
            <a:xfrm>
              <a:off x="1866900" y="4114800"/>
              <a:ext cx="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55" idx="5"/>
              <a:endCxn id="57" idx="1"/>
            </p:cNvCxnSpPr>
            <p:nvPr/>
          </p:nvCxnSpPr>
          <p:spPr>
            <a:xfrm>
              <a:off x="2969885" y="4036685"/>
              <a:ext cx="308630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838200" y="4431268"/>
            <a:ext cx="2895600" cy="1828800"/>
            <a:chOff x="2438400" y="1600200"/>
            <a:chExt cx="2895600" cy="1828800"/>
          </a:xfrm>
        </p:grpSpPr>
        <p:sp>
          <p:nvSpPr>
            <p:cNvPr id="7" name="Oval 6"/>
            <p:cNvSpPr/>
            <p:nvPr/>
          </p:nvSpPr>
          <p:spPr>
            <a:xfrm>
              <a:off x="3200400" y="28956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200400" y="16002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114800" y="16002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438400" y="24384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800600" y="24384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4114800" y="28956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C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362482" y="5726668"/>
            <a:ext cx="1646755" cy="1055132"/>
            <a:chOff x="5362482" y="4876800"/>
            <a:chExt cx="1646755" cy="1055132"/>
          </a:xfrm>
        </p:grpSpPr>
        <p:sp>
          <p:nvSpPr>
            <p:cNvPr id="52" name="TextBox 51"/>
            <p:cNvSpPr txBox="1"/>
            <p:nvPr/>
          </p:nvSpPr>
          <p:spPr>
            <a:xfrm>
              <a:off x="5362482" y="5562600"/>
              <a:ext cx="1646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Not 2-colorable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5410200" y="4876800"/>
              <a:ext cx="1447800" cy="533400"/>
              <a:chOff x="6477000" y="2971800"/>
              <a:chExt cx="1447800" cy="533400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6477000" y="2971800"/>
                <a:ext cx="533400" cy="5334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Courier New"/>
                    <a:cs typeface="Courier New"/>
                  </a:rPr>
                  <a:t>B</a:t>
                </a: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391400" y="29718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Courier New"/>
                    <a:cs typeface="Courier New"/>
                  </a:rPr>
                  <a:t>C</a:t>
                </a:r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5486400" y="4278868"/>
            <a:ext cx="1755517" cy="685800"/>
            <a:chOff x="5486400" y="3429000"/>
            <a:chExt cx="1755517" cy="685800"/>
          </a:xfrm>
        </p:grpSpPr>
        <p:sp>
          <p:nvSpPr>
            <p:cNvPr id="28" name="TextBox 27"/>
            <p:cNvSpPr txBox="1"/>
            <p:nvPr/>
          </p:nvSpPr>
          <p:spPr>
            <a:xfrm>
              <a:off x="6629400" y="3429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66"/>
                  </a:solidFill>
                </a:rPr>
                <a:t>???</a:t>
              </a:r>
            </a:p>
          </p:txBody>
        </p:sp>
        <p:sp>
          <p:nvSpPr>
            <p:cNvPr id="66" name="Oval 65"/>
            <p:cNvSpPr/>
            <p:nvPr/>
          </p:nvSpPr>
          <p:spPr>
            <a:xfrm>
              <a:off x="5486400" y="3581400"/>
              <a:ext cx="1219200" cy="533400"/>
            </a:xfrm>
            <a:prstGeom prst="ellipse">
              <a:avLst/>
            </a:prstGeom>
            <a:noFill/>
            <a:ln w="38100" cmpd="sng">
              <a:solidFill>
                <a:srgbClr val="FF0066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979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Representing Coalescing Candidates in the Interference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 decide whether to coalesce, we augment the interference graph</a:t>
            </a:r>
          </a:p>
          <a:p>
            <a:r>
              <a:rPr lang="en-US" sz="2000" dirty="0"/>
              <a:t>Coalescing candidates are represented by a </a:t>
            </a:r>
            <a:r>
              <a:rPr lang="en-US" sz="2000" dirty="0">
                <a:solidFill>
                  <a:srgbClr val="0000FF"/>
                </a:solidFill>
              </a:rPr>
              <a:t>new type of interference graph edge</a:t>
            </a:r>
            <a:r>
              <a:rPr lang="en-US" sz="2000" dirty="0"/>
              <a:t>:</a:t>
            </a:r>
            <a:endParaRPr lang="en-US" sz="2000" dirty="0">
              <a:solidFill>
                <a:srgbClr val="0000FF"/>
              </a:solidFill>
            </a:endParaRPr>
          </a:p>
          <a:p>
            <a:pPr lvl="1"/>
            <a:r>
              <a:rPr lang="en-US" sz="2000" dirty="0">
                <a:solidFill>
                  <a:srgbClr val="FF0066"/>
                </a:solidFill>
              </a:rPr>
              <a:t>dotted lines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66"/>
                </a:solidFill>
              </a:rPr>
              <a:t>coalescing candidates</a:t>
            </a:r>
          </a:p>
          <a:p>
            <a:pPr lvl="2"/>
            <a:r>
              <a:rPr lang="en-US" sz="2000" i="1" dirty="0"/>
              <a:t>try</a:t>
            </a:r>
            <a:r>
              <a:rPr lang="en-US" sz="2000" dirty="0"/>
              <a:t> to assign vertices the </a:t>
            </a:r>
            <a:r>
              <a:rPr lang="en-US" sz="2000" dirty="0">
                <a:solidFill>
                  <a:srgbClr val="FF0066"/>
                </a:solidFill>
              </a:rPr>
              <a:t>same color</a:t>
            </a:r>
            <a:endParaRPr lang="en-US" sz="2000" dirty="0">
              <a:solidFill>
                <a:srgbClr val="0000FF"/>
              </a:solidFill>
            </a:endParaRPr>
          </a:p>
          <a:p>
            <a:pPr lvl="3"/>
            <a:r>
              <a:rPr lang="en-US" dirty="0"/>
              <a:t>(unless that is problematic, in which case they can be given different colors)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solid lines: interference</a:t>
            </a:r>
          </a:p>
          <a:p>
            <a:pPr lvl="2"/>
            <a:r>
              <a:rPr lang="en-US" sz="2000" dirty="0"/>
              <a:t>vertices </a:t>
            </a:r>
            <a:r>
              <a:rPr lang="en-US" sz="2000" i="1" dirty="0"/>
              <a:t>must</a:t>
            </a:r>
            <a:r>
              <a:rPr lang="en-US" sz="2000" dirty="0"/>
              <a:t> be assigned </a:t>
            </a:r>
            <a:r>
              <a:rPr lang="en-US" sz="2000" dirty="0">
                <a:solidFill>
                  <a:srgbClr val="0000FF"/>
                </a:solidFill>
              </a:rPr>
              <a:t>different colors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340643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5867400" y="61723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29026" y="4812632"/>
            <a:ext cx="1723549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0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0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000" b="1" dirty="0">
                <a:latin typeface="Courier New"/>
                <a:cs typeface="Courier New"/>
              </a:rPr>
              <a:t>Z =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0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0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49" name="Oval 48"/>
          <p:cNvSpPr/>
          <p:nvPr/>
        </p:nvSpPr>
        <p:spPr>
          <a:xfrm>
            <a:off x="5334000" y="48007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60" name="Oval 59"/>
          <p:cNvSpPr/>
          <p:nvPr/>
        </p:nvSpPr>
        <p:spPr>
          <a:xfrm>
            <a:off x="6324600" y="48007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61" name="Straight Connector 60"/>
          <p:cNvCxnSpPr>
            <a:stCxn id="60" idx="3"/>
            <a:endCxn id="64" idx="7"/>
          </p:cNvCxnSpPr>
          <p:nvPr/>
        </p:nvCxnSpPr>
        <p:spPr>
          <a:xfrm flipH="1">
            <a:off x="5408285" y="5256053"/>
            <a:ext cx="994430" cy="4610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9" idx="4"/>
            <a:endCxn id="64" idx="0"/>
          </p:cNvCxnSpPr>
          <p:nvPr/>
        </p:nvCxnSpPr>
        <p:spPr>
          <a:xfrm flipH="1">
            <a:off x="5219700" y="5334168"/>
            <a:ext cx="38100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0" idx="4"/>
            <a:endCxn id="47" idx="0"/>
          </p:cNvCxnSpPr>
          <p:nvPr/>
        </p:nvCxnSpPr>
        <p:spPr>
          <a:xfrm flipH="1">
            <a:off x="6134100" y="5334168"/>
            <a:ext cx="4572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953000" y="56389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67" name="Oval 66"/>
          <p:cNvSpPr/>
          <p:nvPr/>
        </p:nvSpPr>
        <p:spPr>
          <a:xfrm>
            <a:off x="6781800" y="56389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cxnSp>
        <p:nvCxnSpPr>
          <p:cNvPr id="74" name="Straight Connector 73"/>
          <p:cNvCxnSpPr>
            <a:stCxn id="60" idx="2"/>
            <a:endCxn id="49" idx="6"/>
          </p:cNvCxnSpPr>
          <p:nvPr/>
        </p:nvCxnSpPr>
        <p:spPr>
          <a:xfrm flipH="1">
            <a:off x="5867400" y="5067468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0192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Know When Coalescing Will Not Cause Spilling?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/>
              <a:t>Key insight:</a:t>
            </a:r>
          </a:p>
          <a:p>
            <a:pPr lvl="1"/>
            <a:r>
              <a:rPr lang="en-US" dirty="0"/>
              <a:t>Recall from the coloring algorithm: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</a:rPr>
              <a:t>we can always successfully N-color a node if its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66"/>
                </a:solidFill>
              </a:rPr>
              <a:t>degree is &lt; N</a:t>
            </a:r>
          </a:p>
          <a:p>
            <a:pPr lvl="2"/>
            <a:endParaRPr lang="en-US" sz="1800" dirty="0">
              <a:solidFill>
                <a:srgbClr val="FF0066"/>
              </a:solidFill>
            </a:endParaRPr>
          </a:p>
          <a:p>
            <a:r>
              <a:rPr lang="en-US" dirty="0"/>
              <a:t>To ensure that </a:t>
            </a:r>
            <a:r>
              <a:rPr lang="en-US" dirty="0">
                <a:solidFill>
                  <a:srgbClr val="0000FF"/>
                </a:solidFill>
              </a:rPr>
              <a:t>coalescing does not cause spilling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check that the degree &lt; N invariant is still locally preserved after coalescing</a:t>
            </a:r>
          </a:p>
          <a:p>
            <a:pPr lvl="2"/>
            <a:r>
              <a:rPr lang="en-US" sz="2600" dirty="0"/>
              <a:t>if so, then coalescing won’t cause the graph to become non-colorable</a:t>
            </a:r>
          </a:p>
          <a:p>
            <a:pPr lvl="1"/>
            <a:r>
              <a:rPr lang="en-US" dirty="0"/>
              <a:t>no need to inspect the entire interference graph, or do trial-and-error</a:t>
            </a:r>
          </a:p>
          <a:p>
            <a:pPr lvl="1"/>
            <a:endParaRPr lang="en-US" dirty="0"/>
          </a:p>
          <a:p>
            <a:r>
              <a:rPr lang="en-US" u="sng" dirty="0"/>
              <a:t>Note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We do NOT need to determine whether the full graph is colorable or not</a:t>
            </a:r>
          </a:p>
          <a:p>
            <a:pPr lvl="1"/>
            <a:r>
              <a:rPr lang="en-US" dirty="0"/>
              <a:t>Just need to check that coalescing does not cause a colorable graph to become non-colorable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917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and Safe Coalescing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We can safely coalesce nodes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if </a:t>
            </a:r>
            <a:r>
              <a:rPr lang="en-US" dirty="0">
                <a:solidFill>
                  <a:srgbClr val="0000FF"/>
                </a:solidFill>
              </a:rPr>
              <a:t>(|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| + |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</a:rPr>
              <a:t>|) &lt; N</a:t>
            </a:r>
          </a:p>
          <a:p>
            <a:pPr lvl="1"/>
            <a:r>
              <a:rPr lang="en-US" dirty="0"/>
              <a:t>Note: |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| = degree of node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j-lt"/>
                <a:cs typeface="Courier New"/>
              </a:rPr>
              <a:t> counting interference (not coalescing) edges</a:t>
            </a:r>
          </a:p>
          <a:p>
            <a:pPr marL="0" indent="0">
              <a:buNone/>
            </a:pPr>
            <a:endParaRPr lang="en-US" sz="800" dirty="0">
              <a:latin typeface="+mj-lt"/>
              <a:cs typeface="Courier New"/>
            </a:endParaRPr>
          </a:p>
          <a:p>
            <a:r>
              <a:rPr lang="en-US" u="sng" dirty="0">
                <a:latin typeface="+mj-lt"/>
                <a:cs typeface="Courier New"/>
              </a:rPr>
              <a:t>Example</a:t>
            </a:r>
            <a:r>
              <a:rPr lang="en-US" dirty="0">
                <a:latin typeface="+mj-lt"/>
                <a:cs typeface="Courier New"/>
              </a:rPr>
              <a:t>:</a:t>
            </a: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+mj-lt"/>
              <a:cs typeface="Courier New"/>
            </a:endParaRPr>
          </a:p>
          <a:p>
            <a:pPr lvl="1"/>
            <a:endParaRPr lang="en-US" dirty="0">
              <a:latin typeface="+mj-lt"/>
              <a:cs typeface="Courier New"/>
            </a:endParaRPr>
          </a:p>
          <a:p>
            <a:pPr lvl="1"/>
            <a:r>
              <a:rPr lang="en-US" dirty="0">
                <a:latin typeface="+mj-lt"/>
                <a:cs typeface="Courier New"/>
              </a:rPr>
              <a:t>if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N &gt;= 4</a:t>
            </a:r>
            <a:r>
              <a:rPr lang="en-US" dirty="0">
                <a:latin typeface="+mj-lt"/>
                <a:cs typeface="Courier New"/>
              </a:rPr>
              <a:t>, it would always be safe to coalesce these two nodes</a:t>
            </a:r>
          </a:p>
          <a:p>
            <a:pPr lvl="2"/>
            <a:r>
              <a:rPr lang="en-US" dirty="0">
                <a:latin typeface="+mj-lt"/>
                <a:cs typeface="Courier New"/>
              </a:rPr>
              <a:t>this cannot cause new spilling that would not have occurred with the original graph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if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N &lt; 4</a:t>
            </a:r>
            <a:r>
              <a:rPr lang="en-US" dirty="0">
                <a:latin typeface="+mj-lt"/>
                <a:cs typeface="Courier New"/>
              </a:rPr>
              <a:t>, it is unclear</a:t>
            </a:r>
          </a:p>
          <a:p>
            <a:pPr marL="0" indent="0" algn="ctr">
              <a:buNone/>
            </a:pPr>
            <a:endParaRPr lang="en-US" sz="1100" dirty="0">
              <a:latin typeface="+mj-lt"/>
              <a:cs typeface="Courier New"/>
            </a:endParaRPr>
          </a:p>
          <a:p>
            <a:pPr marL="0" indent="0" algn="ctr">
              <a:buNone/>
            </a:pPr>
            <a:r>
              <a:rPr lang="en-US" i="1" dirty="0">
                <a:solidFill>
                  <a:srgbClr val="FF0066"/>
                </a:solidFill>
                <a:latin typeface="+mj-lt"/>
                <a:cs typeface="Courier New"/>
              </a:rPr>
              <a:t>How can we (safely) be more aggressive than this?</a:t>
            </a:r>
            <a:endParaRPr lang="en-US" i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46</a:t>
            </a:fld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2440315" y="2133600"/>
            <a:ext cx="5295900" cy="990600"/>
            <a:chOff x="2705100" y="2438400"/>
            <a:chExt cx="5295900" cy="990600"/>
          </a:xfrm>
        </p:grpSpPr>
        <p:sp>
          <p:nvSpPr>
            <p:cNvPr id="8" name="Oval 7"/>
            <p:cNvSpPr/>
            <p:nvPr/>
          </p:nvSpPr>
          <p:spPr>
            <a:xfrm>
              <a:off x="2971800" y="2438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3962400" y="2438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cxnSp>
          <p:nvCxnSpPr>
            <p:cNvPr id="10" name="Straight Connector 9"/>
            <p:cNvCxnSpPr>
              <a:stCxn id="9" idx="5"/>
            </p:cNvCxnSpPr>
            <p:nvPr/>
          </p:nvCxnSpPr>
          <p:spPr>
            <a:xfrm>
              <a:off x="4417685" y="2893685"/>
              <a:ext cx="230515" cy="230515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4"/>
            </p:cNvCxnSpPr>
            <p:nvPr/>
          </p:nvCxnSpPr>
          <p:spPr>
            <a:xfrm flipH="1">
              <a:off x="2971800" y="2971800"/>
              <a:ext cx="266700" cy="2286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4"/>
            </p:cNvCxnSpPr>
            <p:nvPr/>
          </p:nvCxnSpPr>
          <p:spPr>
            <a:xfrm flipH="1">
              <a:off x="4038600" y="2971800"/>
              <a:ext cx="190500" cy="2286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2"/>
              <a:endCxn id="8" idx="6"/>
            </p:cNvCxnSpPr>
            <p:nvPr/>
          </p:nvCxnSpPr>
          <p:spPr>
            <a:xfrm flipH="1">
              <a:off x="3505200" y="2705100"/>
              <a:ext cx="457200" cy="0"/>
            </a:xfrm>
            <a:prstGeom prst="line">
              <a:avLst/>
            </a:prstGeom>
            <a:ln w="44450">
              <a:solidFill>
                <a:srgbClr val="FF0066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360233" y="2514600"/>
              <a:ext cx="26407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(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X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dirty="0"/>
                <a:t> + 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Y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dirty="0"/>
                <a:t>) = (</a:t>
              </a:r>
              <a:r>
                <a:rPr lang="en-US" sz="2000" dirty="0">
                  <a:solidFill>
                    <a:srgbClr val="0000FF"/>
                  </a:solidFill>
                </a:rPr>
                <a:t>1</a:t>
              </a:r>
              <a:r>
                <a:rPr lang="en-US" sz="2000" dirty="0"/>
                <a:t> + </a:t>
              </a:r>
              <a:r>
                <a:rPr lang="en-US" sz="2000" dirty="0">
                  <a:solidFill>
                    <a:srgbClr val="0000FF"/>
                  </a:solidFill>
                </a:rPr>
                <a:t>2</a:t>
              </a:r>
              <a:r>
                <a:rPr lang="en-US" sz="2000" dirty="0"/>
                <a:t>) = </a:t>
              </a:r>
              <a:r>
                <a:rPr lang="en-US" sz="20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2705100" y="3200400"/>
              <a:ext cx="266700" cy="228600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3848100" y="3200400"/>
              <a:ext cx="190500" cy="228600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648200" y="3122285"/>
              <a:ext cx="230515" cy="230515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438400" y="3352800"/>
            <a:ext cx="5488118" cy="990600"/>
            <a:chOff x="2703185" y="3657600"/>
            <a:chExt cx="5488118" cy="990600"/>
          </a:xfrm>
        </p:grpSpPr>
        <p:grpSp>
          <p:nvGrpSpPr>
            <p:cNvPr id="40" name="Group 39"/>
            <p:cNvGrpSpPr/>
            <p:nvPr/>
          </p:nvGrpSpPr>
          <p:grpSpPr>
            <a:xfrm>
              <a:off x="2703185" y="4114800"/>
              <a:ext cx="533400" cy="457200"/>
              <a:chOff x="2703185" y="4114800"/>
              <a:chExt cx="533400" cy="4572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H="1">
                <a:off x="2969885" y="4114800"/>
                <a:ext cx="2667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2703185" y="4343400"/>
                <a:ext cx="2667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3733800" y="4114800"/>
              <a:ext cx="457200" cy="533400"/>
              <a:chOff x="3810000" y="4191000"/>
              <a:chExt cx="381000" cy="4572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H="1">
                <a:off x="4000500" y="4191000"/>
                <a:ext cx="1905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>
                <a:off x="3810000" y="4419600"/>
                <a:ext cx="1905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4415770" y="4038600"/>
              <a:ext cx="461030" cy="459115"/>
              <a:chOff x="4415770" y="4112885"/>
              <a:chExt cx="461030" cy="459115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4415770" y="4112885"/>
                <a:ext cx="230515" cy="230515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646285" y="4341485"/>
                <a:ext cx="230515" cy="230515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Oval 28"/>
            <p:cNvSpPr/>
            <p:nvPr/>
          </p:nvSpPr>
          <p:spPr>
            <a:xfrm>
              <a:off x="2969884" y="3657600"/>
              <a:ext cx="1525915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X/Y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334000" y="3733800"/>
              <a:ext cx="285730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</a:rPr>
                <a:t>Degree of coalesced node</a:t>
              </a:r>
              <a:r>
                <a:rPr lang="en-US" sz="2000" dirty="0"/>
                <a:t> can be no larger than </a:t>
              </a:r>
              <a:r>
                <a:rPr lang="en-US" sz="2000" dirty="0">
                  <a:solidFill>
                    <a:srgbClr val="0000FF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125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This Example?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Assume </a:t>
            </a:r>
            <a:r>
              <a:rPr lang="en-US" dirty="0">
                <a:solidFill>
                  <a:srgbClr val="FF0066"/>
                </a:solidFill>
              </a:rPr>
              <a:t>N = 3</a:t>
            </a:r>
          </a:p>
          <a:p>
            <a:r>
              <a:rPr lang="en-US" dirty="0">
                <a:latin typeface="+mj-lt"/>
                <a:cs typeface="Courier New"/>
              </a:rPr>
              <a:t>Is it safe to coalesce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?</a:t>
            </a: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/>
            </a:endParaRPr>
          </a:p>
          <a:p>
            <a:r>
              <a:rPr lang="en-US" u="sng" dirty="0">
                <a:latin typeface="+mj-lt"/>
                <a:cs typeface="Courier New"/>
              </a:rPr>
              <a:t>Notice</a:t>
            </a:r>
            <a:r>
              <a:rPr lang="en-US" dirty="0">
                <a:latin typeface="+mj-lt"/>
                <a:cs typeface="Courier New"/>
              </a:rPr>
              <a:t>: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 share a common (interference) neighbor</a:t>
            </a:r>
            <a:r>
              <a:rPr lang="en-US" dirty="0">
                <a:latin typeface="+mj-lt"/>
                <a:cs typeface="Courier New"/>
              </a:rPr>
              <a:t>: node </a:t>
            </a:r>
            <a:r>
              <a:rPr lang="en-US" b="1" dirty="0">
                <a:latin typeface="Courier New"/>
                <a:cs typeface="Courier New"/>
              </a:rPr>
              <a:t>A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hence the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degree of the coalesced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/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 node</a:t>
            </a:r>
            <a:r>
              <a:rPr lang="en-US" dirty="0">
                <a:latin typeface="+mj-lt"/>
                <a:cs typeface="Courier New"/>
              </a:rPr>
              <a:t> is actually </a:t>
            </a:r>
            <a:r>
              <a:rPr lang="en-US" dirty="0">
                <a:solidFill>
                  <a:srgbClr val="FF0066"/>
                </a:solidFill>
                <a:latin typeface="+mj-lt"/>
                <a:cs typeface="Courier New"/>
              </a:rPr>
              <a:t>2</a:t>
            </a:r>
            <a:r>
              <a:rPr lang="en-US" dirty="0">
                <a:latin typeface="+mj-lt"/>
                <a:cs typeface="Courier New"/>
              </a:rPr>
              <a:t> (</a:t>
            </a:r>
            <a:r>
              <a:rPr lang="en-US" dirty="0">
                <a:solidFill>
                  <a:srgbClr val="FF0066"/>
                </a:solidFill>
                <a:latin typeface="+mj-lt"/>
                <a:cs typeface="Courier New"/>
              </a:rPr>
              <a:t>not 3</a:t>
            </a:r>
            <a:r>
              <a:rPr lang="en-US" dirty="0">
                <a:latin typeface="+mj-lt"/>
                <a:cs typeface="Courier New"/>
              </a:rPr>
              <a:t>)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therefore coalescing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>
                <a:cs typeface="Courier New"/>
              </a:rPr>
              <a:t> </a:t>
            </a:r>
            <a:r>
              <a:rPr lang="en-US" i="1" dirty="0">
                <a:cs typeface="Courier New"/>
              </a:rPr>
              <a:t>is</a:t>
            </a:r>
            <a:r>
              <a:rPr lang="en-US" dirty="0">
                <a:cs typeface="Courier New"/>
              </a:rPr>
              <a:t> guaranteed to be safe when N = 3</a:t>
            </a:r>
          </a:p>
          <a:p>
            <a:r>
              <a:rPr lang="en-US" dirty="0">
                <a:latin typeface="+mj-lt"/>
                <a:cs typeface="Courier New"/>
              </a:rPr>
              <a:t>How can we adjust the algorithm to capture this?</a:t>
            </a:r>
          </a:p>
          <a:p>
            <a:endParaRPr lang="en-US" dirty="0">
              <a:latin typeface="+mj-lt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1242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590800" y="2133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9" name="Oval 8"/>
          <p:cNvSpPr/>
          <p:nvPr/>
        </p:nvSpPr>
        <p:spPr>
          <a:xfrm>
            <a:off x="3581400" y="2133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0" name="Straight Connector 9"/>
          <p:cNvCxnSpPr>
            <a:stCxn id="9" idx="3"/>
            <a:endCxn id="13" idx="7"/>
          </p:cNvCxnSpPr>
          <p:nvPr/>
        </p:nvCxnSpPr>
        <p:spPr>
          <a:xfrm flipH="1">
            <a:off x="2665085" y="2588885"/>
            <a:ext cx="994430" cy="4610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4"/>
            <a:endCxn id="13" idx="0"/>
          </p:cNvCxnSpPr>
          <p:nvPr/>
        </p:nvCxnSpPr>
        <p:spPr>
          <a:xfrm flipH="1">
            <a:off x="2476500" y="2667000"/>
            <a:ext cx="38100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4"/>
            <a:endCxn id="7" idx="0"/>
          </p:cNvCxnSpPr>
          <p:nvPr/>
        </p:nvCxnSpPr>
        <p:spPr>
          <a:xfrm flipH="1">
            <a:off x="3390900" y="2667000"/>
            <a:ext cx="4572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2098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4" name="Oval 13"/>
          <p:cNvSpPr/>
          <p:nvPr/>
        </p:nvSpPr>
        <p:spPr>
          <a:xfrm>
            <a:off x="40386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cxnSp>
        <p:nvCxnSpPr>
          <p:cNvPr id="15" name="Straight Connector 14"/>
          <p:cNvCxnSpPr>
            <a:stCxn id="9" idx="2"/>
            <a:endCxn id="8" idx="6"/>
          </p:cNvCxnSpPr>
          <p:nvPr/>
        </p:nvCxnSpPr>
        <p:spPr>
          <a:xfrm flipH="1">
            <a:off x="3124200" y="24003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79233" y="2133600"/>
            <a:ext cx="2640767" cy="764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dirty="0"/>
              <a:t>(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) = (</a:t>
            </a:r>
            <a:r>
              <a:rPr lang="en-US" sz="2000" dirty="0">
                <a:solidFill>
                  <a:srgbClr val="0000FF"/>
                </a:solidFill>
              </a:rPr>
              <a:t>1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/>
              <a:t>) = 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</a:p>
          <a:p>
            <a:pPr algn="ctr">
              <a:lnSpc>
                <a:spcPct val="110000"/>
              </a:lnSpc>
            </a:pPr>
            <a:r>
              <a:rPr lang="en-US" sz="2000" i="1" dirty="0">
                <a:solidFill>
                  <a:srgbClr val="FF0066"/>
                </a:solidFill>
              </a:rPr>
              <a:t>(Not less than N)</a:t>
            </a:r>
          </a:p>
        </p:txBody>
      </p:sp>
    </p:spTree>
    <p:extLst>
      <p:ext uri="{BB962C8B-B14F-4D97-AF65-F5344CB8AC3E}">
        <p14:creationId xmlns:p14="http://schemas.microsoft.com/office/powerpoint/2010/main" val="5846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Helpful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Colors are not assigned until nodes are popped off the stack</a:t>
            </a:r>
          </a:p>
          <a:p>
            <a:pPr lvl="1"/>
            <a:r>
              <a:rPr lang="en-US" dirty="0"/>
              <a:t>nodes with degree &lt; N are pushed on the stack first</a:t>
            </a:r>
          </a:p>
          <a:p>
            <a:pPr lvl="1"/>
            <a:r>
              <a:rPr lang="en-US" dirty="0"/>
              <a:t>when a node is popped off the stack, we know that it can be colored</a:t>
            </a:r>
          </a:p>
          <a:p>
            <a:pPr lvl="2"/>
            <a:r>
              <a:rPr lang="en-US" dirty="0"/>
              <a:t>because the number of potentially conflicting neighbors must be &lt; N</a:t>
            </a:r>
          </a:p>
          <a:p>
            <a:r>
              <a:rPr lang="en-US" dirty="0">
                <a:solidFill>
                  <a:srgbClr val="0000FF"/>
                </a:solidFill>
              </a:rPr>
              <a:t>Spilling only occurs if there is no node with degree &lt; N to push on the stack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u="sng" dirty="0">
                <a:solidFill>
                  <a:srgbClr val="000000"/>
                </a:solidFill>
              </a:rPr>
              <a:t>Example</a:t>
            </a:r>
            <a:r>
              <a:rPr lang="en-US" dirty="0">
                <a:solidFill>
                  <a:srgbClr val="000000"/>
                </a:solidFill>
              </a:rPr>
              <a:t>: (</a:t>
            </a:r>
            <a:r>
              <a:rPr lang="en-US" dirty="0">
                <a:solidFill>
                  <a:srgbClr val="0000FF"/>
                </a:solidFill>
              </a:rPr>
              <a:t>N=2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506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Helpful Insight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33800" y="4343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8" name="Oval 7"/>
          <p:cNvSpPr/>
          <p:nvPr/>
        </p:nvSpPr>
        <p:spPr>
          <a:xfrm>
            <a:off x="2743200" y="3352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9" name="Oval 8"/>
          <p:cNvSpPr/>
          <p:nvPr/>
        </p:nvSpPr>
        <p:spPr>
          <a:xfrm>
            <a:off x="3733800" y="3352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7" idx="4"/>
            <a:endCxn id="8" idx="0"/>
          </p:cNvCxnSpPr>
          <p:nvPr/>
        </p:nvCxnSpPr>
        <p:spPr>
          <a:xfrm>
            <a:off x="3009900" y="30480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4" idx="3"/>
            <a:endCxn id="9" idx="7"/>
          </p:cNvCxnSpPr>
          <p:nvPr/>
        </p:nvCxnSpPr>
        <p:spPr>
          <a:xfrm flipH="1">
            <a:off x="4189085" y="3198485"/>
            <a:ext cx="384830" cy="2324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6764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4958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cxnSp>
        <p:nvCxnSpPr>
          <p:cNvPr id="15" name="Straight Connector 14"/>
          <p:cNvCxnSpPr>
            <a:stCxn id="9" idx="2"/>
            <a:endCxn id="8" idx="6"/>
          </p:cNvCxnSpPr>
          <p:nvPr/>
        </p:nvCxnSpPr>
        <p:spPr>
          <a:xfrm flipH="1">
            <a:off x="3276600" y="36195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743200" y="2514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8" name="Oval 17"/>
          <p:cNvSpPr/>
          <p:nvPr/>
        </p:nvSpPr>
        <p:spPr>
          <a:xfrm>
            <a:off x="20574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1" name="Oval 20"/>
          <p:cNvSpPr/>
          <p:nvPr/>
        </p:nvSpPr>
        <p:spPr>
          <a:xfrm>
            <a:off x="20574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22" name="Oval 21"/>
          <p:cNvSpPr/>
          <p:nvPr/>
        </p:nvSpPr>
        <p:spPr>
          <a:xfrm>
            <a:off x="2743200" y="4343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23" name="Oval 22"/>
          <p:cNvSpPr/>
          <p:nvPr/>
        </p:nvSpPr>
        <p:spPr>
          <a:xfrm>
            <a:off x="4800600" y="3429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24" name="Oval 23"/>
          <p:cNvSpPr/>
          <p:nvPr/>
        </p:nvSpPr>
        <p:spPr>
          <a:xfrm>
            <a:off x="4495800" y="2743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25" name="Oval 24"/>
          <p:cNvSpPr/>
          <p:nvPr/>
        </p:nvSpPr>
        <p:spPr>
          <a:xfrm>
            <a:off x="3733800" y="2514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cxnSp>
        <p:nvCxnSpPr>
          <p:cNvPr id="26" name="Straight Connector 25"/>
          <p:cNvCxnSpPr>
            <a:stCxn id="18" idx="5"/>
            <a:endCxn id="8" idx="1"/>
          </p:cNvCxnSpPr>
          <p:nvPr/>
        </p:nvCxnSpPr>
        <p:spPr>
          <a:xfrm>
            <a:off x="2512685" y="3274685"/>
            <a:ext cx="3086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6"/>
            <a:endCxn id="8" idx="2"/>
          </p:cNvCxnSpPr>
          <p:nvPr/>
        </p:nvCxnSpPr>
        <p:spPr>
          <a:xfrm flipV="1">
            <a:off x="2209800" y="3619500"/>
            <a:ext cx="5334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21" idx="7"/>
          </p:cNvCxnSpPr>
          <p:nvPr/>
        </p:nvCxnSpPr>
        <p:spPr>
          <a:xfrm flipH="1">
            <a:off x="2512685" y="3808085"/>
            <a:ext cx="3086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4"/>
            <a:endCxn id="22" idx="0"/>
          </p:cNvCxnSpPr>
          <p:nvPr/>
        </p:nvCxnSpPr>
        <p:spPr>
          <a:xfrm>
            <a:off x="3009900" y="38862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5" idx="4"/>
            <a:endCxn id="9" idx="0"/>
          </p:cNvCxnSpPr>
          <p:nvPr/>
        </p:nvCxnSpPr>
        <p:spPr>
          <a:xfrm>
            <a:off x="4000500" y="30480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3" idx="2"/>
            <a:endCxn id="9" idx="6"/>
          </p:cNvCxnSpPr>
          <p:nvPr/>
        </p:nvCxnSpPr>
        <p:spPr>
          <a:xfrm flipH="1" flipV="1">
            <a:off x="4267200" y="3619500"/>
            <a:ext cx="533400" cy="76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1"/>
            <a:endCxn id="9" idx="5"/>
          </p:cNvCxnSpPr>
          <p:nvPr/>
        </p:nvCxnSpPr>
        <p:spPr>
          <a:xfrm flipH="1" flipV="1">
            <a:off x="4189085" y="3808085"/>
            <a:ext cx="3848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0"/>
            <a:endCxn id="9" idx="4"/>
          </p:cNvCxnSpPr>
          <p:nvPr/>
        </p:nvCxnSpPr>
        <p:spPr>
          <a:xfrm flipV="1">
            <a:off x="4000500" y="38862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867400" y="2556808"/>
            <a:ext cx="228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=  </a:t>
            </a:r>
            <a:r>
              <a:rPr lang="en-US" sz="2000" dirty="0">
                <a:solidFill>
                  <a:srgbClr val="0000FF"/>
                </a:solidFill>
              </a:rPr>
              <a:t>5</a:t>
            </a:r>
          </a:p>
          <a:p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=  </a:t>
            </a:r>
            <a:r>
              <a:rPr lang="en-US" sz="2000" dirty="0">
                <a:solidFill>
                  <a:srgbClr val="0000FF"/>
                </a:solidFill>
              </a:rPr>
              <a:t>5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/>
              <a:t>2-colorable after coalescing </a:t>
            </a:r>
            <a:r>
              <a:rPr lang="en-US" sz="2000" b="1" dirty="0"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latin typeface="Courier New"/>
                <a:cs typeface="Courier New"/>
              </a:rPr>
              <a:t>Y</a:t>
            </a:r>
            <a:r>
              <a:rPr lang="en-US" sz="2000" dirty="0"/>
              <a:t>?</a:t>
            </a:r>
          </a:p>
          <a:p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57C0C0-78C0-4E62-AAB6-F1A1992EB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176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/>
              <a:t>Find an allocation for all pseudo-registers, if possible.</a:t>
            </a:r>
          </a:p>
          <a:p>
            <a:pPr>
              <a:lnSpc>
                <a:spcPct val="150000"/>
              </a:lnSpc>
            </a:pPr>
            <a:endParaRPr lang="en-US" sz="2800" dirty="0"/>
          </a:p>
          <a:p>
            <a:pPr>
              <a:spcBef>
                <a:spcPts val="600"/>
              </a:spcBef>
            </a:pPr>
            <a:r>
              <a:rPr lang="en-US" sz="2800" dirty="0"/>
              <a:t>If there are not enough registers in the machine, choose registers to spill to memory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3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on This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When would coalescing cause the stack pushing (aka “simplification”) to get stuck?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0066"/>
                </a:solidFill>
              </a:rPr>
              <a:t>coalesced node must have a degree &gt;= N</a:t>
            </a:r>
          </a:p>
          <a:p>
            <a:pPr lvl="2"/>
            <a:r>
              <a:rPr lang="en-US" dirty="0"/>
              <a:t>otherwise, it can be pushed on the stack, and we are not stuck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0066"/>
                </a:solidFill>
              </a:rPr>
              <a:t>AND it must have at least N neighbors that each have a degree &gt;= N</a:t>
            </a:r>
          </a:p>
          <a:p>
            <a:pPr lvl="2"/>
            <a:r>
              <a:rPr lang="en-US" dirty="0"/>
              <a:t>otherwise, all neighbors with degree &lt; N can be pushed before this node</a:t>
            </a:r>
          </a:p>
          <a:p>
            <a:pPr lvl="3"/>
            <a:r>
              <a:rPr lang="en-US" sz="2600" dirty="0"/>
              <a:t>reducing this node’s degree below N (and therefore we aren’t stuck)</a:t>
            </a:r>
          </a:p>
          <a:p>
            <a:endParaRPr lang="en-US" dirty="0"/>
          </a:p>
          <a:p>
            <a:r>
              <a:rPr lang="en-US" dirty="0"/>
              <a:t>To coalesce more aggressively (and safely), let’s exploit this second requirement</a:t>
            </a:r>
          </a:p>
          <a:p>
            <a:pPr lvl="1"/>
            <a:r>
              <a:rPr lang="en-US" dirty="0"/>
              <a:t>which involves </a:t>
            </a:r>
            <a:r>
              <a:rPr lang="en-US" dirty="0">
                <a:solidFill>
                  <a:srgbClr val="0000FF"/>
                </a:solidFill>
              </a:rPr>
              <a:t>looking at the degree of a coalescing candidate’s neighbors</a:t>
            </a:r>
          </a:p>
          <a:p>
            <a:pPr lvl="2"/>
            <a:r>
              <a:rPr lang="en-US" dirty="0"/>
              <a:t>not just the degree of the coalescing candidates themselves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0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Briggs’s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Nodes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can be coalesced if: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(number of neighbors of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FF0066"/>
                </a:solidFill>
              </a:rPr>
              <a:t>/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FF0066"/>
                </a:solidFill>
              </a:rPr>
              <a:t> with degree &gt;= N) &lt; N</a:t>
            </a:r>
          </a:p>
          <a:p>
            <a:r>
              <a:rPr lang="en-US" sz="2400" dirty="0">
                <a:solidFill>
                  <a:srgbClr val="000000"/>
                </a:solidFill>
              </a:rPr>
              <a:t>Works because: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all other neighbors can be pushed on the stack before this node,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and then its degree is &lt; N, so then it can be pushed</a:t>
            </a:r>
          </a:p>
          <a:p>
            <a:pPr lvl="1"/>
            <a:r>
              <a:rPr lang="en-US" sz="2400" u="sng" dirty="0"/>
              <a:t>Example</a:t>
            </a:r>
            <a:r>
              <a:rPr lang="en-US" sz="2400" dirty="0"/>
              <a:t>: (</a:t>
            </a:r>
            <a:r>
              <a:rPr lang="en-US" sz="2400" dirty="0">
                <a:solidFill>
                  <a:srgbClr val="0000FF"/>
                </a:solidFill>
              </a:rPr>
              <a:t>N = 2</a:t>
            </a:r>
            <a:r>
              <a:rPr lang="en-US" sz="24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51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85800" y="4495800"/>
            <a:ext cx="2362200" cy="1905000"/>
            <a:chOff x="685800" y="2590800"/>
            <a:chExt cx="2362200" cy="1905000"/>
          </a:xfrm>
        </p:grpSpPr>
        <p:sp>
          <p:nvSpPr>
            <p:cNvPr id="7" name="Oval 6"/>
            <p:cNvSpPr/>
            <p:nvPr/>
          </p:nvSpPr>
          <p:spPr>
            <a:xfrm>
              <a:off x="1600200" y="3962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1066800" y="2590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057400" y="2590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cxnSp>
          <p:nvCxnSpPr>
            <p:cNvPr id="10" name="Straight Connector 9"/>
            <p:cNvCxnSpPr>
              <a:stCxn id="9" idx="3"/>
              <a:endCxn id="13" idx="7"/>
            </p:cNvCxnSpPr>
            <p:nvPr/>
          </p:nvCxnSpPr>
          <p:spPr>
            <a:xfrm flipH="1">
              <a:off x="1141085" y="3046085"/>
              <a:ext cx="994430" cy="46103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4"/>
              <a:endCxn id="13" idx="0"/>
            </p:cNvCxnSpPr>
            <p:nvPr/>
          </p:nvCxnSpPr>
          <p:spPr>
            <a:xfrm flipH="1">
              <a:off x="952500" y="3124200"/>
              <a:ext cx="381000" cy="3048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4"/>
              <a:endCxn id="7" idx="0"/>
            </p:cNvCxnSpPr>
            <p:nvPr/>
          </p:nvCxnSpPr>
          <p:spPr>
            <a:xfrm flipH="1">
              <a:off x="1866900" y="3124200"/>
              <a:ext cx="457200" cy="8382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85800" y="34290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34290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cxnSp>
          <p:nvCxnSpPr>
            <p:cNvPr id="15" name="Straight Connector 14"/>
            <p:cNvCxnSpPr>
              <a:stCxn id="9" idx="2"/>
              <a:endCxn id="8" idx="6"/>
            </p:cNvCxnSpPr>
            <p:nvPr/>
          </p:nvCxnSpPr>
          <p:spPr>
            <a:xfrm flipH="1">
              <a:off x="1600200" y="2857500"/>
              <a:ext cx="457200" cy="0"/>
            </a:xfrm>
            <a:prstGeom prst="line">
              <a:avLst/>
            </a:prstGeom>
            <a:ln w="44450">
              <a:solidFill>
                <a:srgbClr val="FF0066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495800" y="5867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4343400" y="4495800"/>
            <a:ext cx="914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  <p:cxnSp>
        <p:nvCxnSpPr>
          <p:cNvPr id="18" name="Straight Connector 17"/>
          <p:cNvCxnSpPr>
            <a:stCxn id="17" idx="4"/>
            <a:endCxn id="20" idx="7"/>
          </p:cNvCxnSpPr>
          <p:nvPr/>
        </p:nvCxnSpPr>
        <p:spPr>
          <a:xfrm flipH="1">
            <a:off x="4036685" y="5029200"/>
            <a:ext cx="7639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7" idx="4"/>
            <a:endCxn id="16" idx="0"/>
          </p:cNvCxnSpPr>
          <p:nvPr/>
        </p:nvCxnSpPr>
        <p:spPr>
          <a:xfrm flipH="1">
            <a:off x="4762500" y="5029200"/>
            <a:ext cx="381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581400" y="5334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1" name="Oval 20"/>
          <p:cNvSpPr/>
          <p:nvPr/>
        </p:nvSpPr>
        <p:spPr>
          <a:xfrm>
            <a:off x="5410200" y="5334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58000" y="5943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8000" y="5562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5181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0" y="4800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</p:spTree>
    <p:extLst>
      <p:ext uri="{BB962C8B-B14F-4D97-AF65-F5344CB8AC3E}">
        <p14:creationId xmlns:p14="http://schemas.microsoft.com/office/powerpoint/2010/main" val="138698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27" grpId="0" animBg="1"/>
      <p:bldP spid="29" grpId="0" animBg="1"/>
      <p:bldP spid="30" grpId="0" animBg="1"/>
      <p:bldP spid="3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Briggs’s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Nodes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can be coalesced if: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(number of neighbors of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FF0066"/>
                </a:solidFill>
              </a:rPr>
              <a:t>/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FF0066"/>
                </a:solidFill>
              </a:rPr>
              <a:t> with 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degree &gt;= N) &lt; N</a:t>
            </a:r>
            <a:endParaRPr lang="en-US" sz="2400" u="sng" dirty="0"/>
          </a:p>
          <a:p>
            <a:r>
              <a:rPr lang="en-US" sz="2400" u="sng" dirty="0"/>
              <a:t>More extreme example</a:t>
            </a:r>
            <a:r>
              <a:rPr lang="en-US" sz="2400" dirty="0"/>
              <a:t>: (</a:t>
            </a:r>
            <a:r>
              <a:rPr lang="en-US" sz="2400" dirty="0">
                <a:solidFill>
                  <a:srgbClr val="0000FF"/>
                </a:solidFill>
              </a:rPr>
              <a:t>N = 2</a:t>
            </a:r>
            <a:r>
              <a:rPr lang="en-US" sz="24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858000" y="5334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8000" y="4953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4572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0" y="4191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3429000" y="5638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33" name="Oval 32"/>
          <p:cNvSpPr/>
          <p:nvPr/>
        </p:nvSpPr>
        <p:spPr>
          <a:xfrm>
            <a:off x="2438400" y="4648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34" name="Oval 33"/>
          <p:cNvSpPr/>
          <p:nvPr/>
        </p:nvSpPr>
        <p:spPr>
          <a:xfrm>
            <a:off x="3429000" y="4648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35" name="Straight Connector 34"/>
          <p:cNvCxnSpPr>
            <a:stCxn id="40" idx="4"/>
            <a:endCxn id="33" idx="0"/>
          </p:cNvCxnSpPr>
          <p:nvPr/>
        </p:nvCxnSpPr>
        <p:spPr>
          <a:xfrm>
            <a:off x="2705100" y="43434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5" idx="3"/>
            <a:endCxn id="34" idx="7"/>
          </p:cNvCxnSpPr>
          <p:nvPr/>
        </p:nvCxnSpPr>
        <p:spPr>
          <a:xfrm flipH="1">
            <a:off x="3884285" y="4493885"/>
            <a:ext cx="384830" cy="2324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1371600" y="4800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38" name="Oval 37"/>
          <p:cNvSpPr/>
          <p:nvPr/>
        </p:nvSpPr>
        <p:spPr>
          <a:xfrm>
            <a:off x="4191000" y="5410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cxnSp>
        <p:nvCxnSpPr>
          <p:cNvPr id="39" name="Straight Connector 38"/>
          <p:cNvCxnSpPr>
            <a:stCxn id="34" idx="2"/>
            <a:endCxn id="33" idx="6"/>
          </p:cNvCxnSpPr>
          <p:nvPr/>
        </p:nvCxnSpPr>
        <p:spPr>
          <a:xfrm flipH="1">
            <a:off x="2971800" y="49149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41" name="Oval 40"/>
          <p:cNvSpPr/>
          <p:nvPr/>
        </p:nvSpPr>
        <p:spPr>
          <a:xfrm>
            <a:off x="17526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42" name="Oval 41"/>
          <p:cNvSpPr/>
          <p:nvPr/>
        </p:nvSpPr>
        <p:spPr>
          <a:xfrm>
            <a:off x="1752600" y="5410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43" name="Oval 42"/>
          <p:cNvSpPr/>
          <p:nvPr/>
        </p:nvSpPr>
        <p:spPr>
          <a:xfrm>
            <a:off x="2438400" y="5638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44" name="Oval 43"/>
          <p:cNvSpPr/>
          <p:nvPr/>
        </p:nvSpPr>
        <p:spPr>
          <a:xfrm>
            <a:off x="4495800" y="4724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45" name="Oval 44"/>
          <p:cNvSpPr/>
          <p:nvPr/>
        </p:nvSpPr>
        <p:spPr>
          <a:xfrm>
            <a:off x="4191000" y="4038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46" name="Oval 45"/>
          <p:cNvSpPr/>
          <p:nvPr/>
        </p:nvSpPr>
        <p:spPr>
          <a:xfrm>
            <a:off x="3429000" y="3810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cxnSp>
        <p:nvCxnSpPr>
          <p:cNvPr id="47" name="Straight Connector 46"/>
          <p:cNvCxnSpPr>
            <a:stCxn id="41" idx="5"/>
            <a:endCxn id="33" idx="1"/>
          </p:cNvCxnSpPr>
          <p:nvPr/>
        </p:nvCxnSpPr>
        <p:spPr>
          <a:xfrm>
            <a:off x="2207885" y="4570085"/>
            <a:ext cx="3086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7" idx="6"/>
            <a:endCxn id="33" idx="2"/>
          </p:cNvCxnSpPr>
          <p:nvPr/>
        </p:nvCxnSpPr>
        <p:spPr>
          <a:xfrm flipV="1">
            <a:off x="1905000" y="4914900"/>
            <a:ext cx="5334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3" idx="3"/>
            <a:endCxn id="42" idx="7"/>
          </p:cNvCxnSpPr>
          <p:nvPr/>
        </p:nvCxnSpPr>
        <p:spPr>
          <a:xfrm flipH="1">
            <a:off x="2207885" y="5103485"/>
            <a:ext cx="3086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3" idx="4"/>
            <a:endCxn id="43" idx="0"/>
          </p:cNvCxnSpPr>
          <p:nvPr/>
        </p:nvCxnSpPr>
        <p:spPr>
          <a:xfrm>
            <a:off x="2705100" y="51816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6" idx="4"/>
            <a:endCxn id="34" idx="0"/>
          </p:cNvCxnSpPr>
          <p:nvPr/>
        </p:nvCxnSpPr>
        <p:spPr>
          <a:xfrm>
            <a:off x="3695700" y="43434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4" idx="2"/>
            <a:endCxn id="34" idx="6"/>
          </p:cNvCxnSpPr>
          <p:nvPr/>
        </p:nvCxnSpPr>
        <p:spPr>
          <a:xfrm flipH="1" flipV="1">
            <a:off x="3962400" y="4914900"/>
            <a:ext cx="533400" cy="76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8" idx="1"/>
            <a:endCxn id="34" idx="5"/>
          </p:cNvCxnSpPr>
          <p:nvPr/>
        </p:nvCxnSpPr>
        <p:spPr>
          <a:xfrm flipH="1" flipV="1">
            <a:off x="3884285" y="5103485"/>
            <a:ext cx="3848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8" idx="0"/>
            <a:endCxn id="34" idx="4"/>
          </p:cNvCxnSpPr>
          <p:nvPr/>
        </p:nvCxnSpPr>
        <p:spPr>
          <a:xfrm flipV="1">
            <a:off x="3695700" y="51816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858000" y="3810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58000" y="3429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58000" y="3048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858000" y="2667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858000" y="2286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858000" y="1905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858000" y="1524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</p:spTree>
    <p:extLst>
      <p:ext uri="{BB962C8B-B14F-4D97-AF65-F5344CB8AC3E}">
        <p14:creationId xmlns:p14="http://schemas.microsoft.com/office/powerpoint/2010/main" val="237017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0" grpId="0" animBg="1"/>
      <p:bldP spid="31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 flipV="1">
            <a:off x="3505200" y="2438400"/>
            <a:ext cx="152400" cy="685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2971800" y="2590800"/>
            <a:ext cx="419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2743200" y="3048000"/>
            <a:ext cx="6096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0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u="sng" dirty="0"/>
              <a:t>Motivation</a:t>
            </a:r>
            <a:r>
              <a:rPr lang="en-US" sz="2900" dirty="0"/>
              <a:t>:</a:t>
            </a:r>
          </a:p>
          <a:p>
            <a:r>
              <a:rPr lang="en-US" sz="2900" dirty="0"/>
              <a:t>imagine that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900" dirty="0">
                <a:solidFill>
                  <a:srgbClr val="0000FF"/>
                </a:solidFill>
              </a:rPr>
              <a:t> has a very high degree</a:t>
            </a:r>
            <a:r>
              <a:rPr lang="en-US" sz="2900" dirty="0"/>
              <a:t>, but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900" dirty="0">
                <a:solidFill>
                  <a:srgbClr val="0000FF"/>
                </a:solidFill>
              </a:rPr>
              <a:t> has a much smaller degree</a:t>
            </a:r>
          </a:p>
          <a:p>
            <a:pPr lvl="1"/>
            <a:r>
              <a:rPr lang="en-US" sz="2900" dirty="0"/>
              <a:t>(perhaps because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/>
              <a:t> has a large live range)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900" dirty="0"/>
              <a:t>With Briggs’s algorithm, we would inspect all neighbors both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/>
              <a:t> and </a:t>
            </a:r>
            <a:r>
              <a:rPr lang="en-US" sz="2900" b="1" dirty="0">
                <a:latin typeface="Courier New"/>
                <a:cs typeface="Courier New"/>
              </a:rPr>
              <a:t>Y</a:t>
            </a:r>
          </a:p>
          <a:p>
            <a:pPr lvl="1"/>
            <a:r>
              <a:rPr lang="en-US" sz="2900" dirty="0">
                <a:latin typeface="+mn-lt"/>
                <a:cs typeface="Courier New"/>
              </a:rPr>
              <a:t>but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>
                <a:latin typeface="+mj-lt"/>
                <a:cs typeface="Courier New"/>
              </a:rPr>
              <a:t> has a lot of neighbors!</a:t>
            </a:r>
          </a:p>
          <a:p>
            <a:r>
              <a:rPr lang="en-US" sz="2900" dirty="0">
                <a:solidFill>
                  <a:srgbClr val="0000FF"/>
                </a:solidFill>
                <a:latin typeface="+mj-lt"/>
                <a:cs typeface="Courier New"/>
              </a:rPr>
              <a:t>Can we get away with just inspecting the neighbors of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900" dirty="0">
                <a:solidFill>
                  <a:srgbClr val="0000FF"/>
                </a:solidFill>
                <a:latin typeface="+mj-lt"/>
                <a:cs typeface="Courier New"/>
              </a:rPr>
              <a:t>?</a:t>
            </a:r>
          </a:p>
          <a:p>
            <a:pPr lvl="1"/>
            <a:r>
              <a:rPr lang="en-US" sz="2900" dirty="0">
                <a:latin typeface="+mj-lt"/>
                <a:cs typeface="Courier New"/>
              </a:rPr>
              <a:t>showing that coalescing makes coloring no worse than it was given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>
                <a:latin typeface="+mj-lt"/>
                <a:cs typeface="Courier New"/>
              </a:rPr>
              <a:t>?</a:t>
            </a:r>
            <a:endParaRPr lang="en-US" sz="2900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48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0" idx="5"/>
            <a:endCxn id="14" idx="1"/>
          </p:cNvCxnSpPr>
          <p:nvPr/>
        </p:nvCxnSpPr>
        <p:spPr>
          <a:xfrm>
            <a:off x="4646285" y="3427085"/>
            <a:ext cx="2324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8" idx="3"/>
          </p:cNvCxnSpPr>
          <p:nvPr/>
        </p:nvCxnSpPr>
        <p:spPr>
          <a:xfrm flipV="1">
            <a:off x="4457700" y="2741285"/>
            <a:ext cx="2686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8006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cxnSp>
        <p:nvCxnSpPr>
          <p:cNvPr id="16" name="Straight Connector 15"/>
          <p:cNvCxnSpPr>
            <a:stCxn id="10" idx="2"/>
            <a:endCxn id="9" idx="6"/>
          </p:cNvCxnSpPr>
          <p:nvPr/>
        </p:nvCxnSpPr>
        <p:spPr>
          <a:xfrm flipH="1">
            <a:off x="3733800" y="32385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81400" y="3429000"/>
            <a:ext cx="1543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" idx="4"/>
          </p:cNvCxnSpPr>
          <p:nvPr/>
        </p:nvCxnSpPr>
        <p:spPr>
          <a:xfrm>
            <a:off x="3467100" y="3505200"/>
            <a:ext cx="38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124201" y="3352800"/>
            <a:ext cx="304799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</p:cNvCxnSpPr>
          <p:nvPr/>
        </p:nvCxnSpPr>
        <p:spPr>
          <a:xfrm flipH="1">
            <a:off x="2819400" y="3238500"/>
            <a:ext cx="381000" cy="1143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" idx="1"/>
          </p:cNvCxnSpPr>
          <p:nvPr/>
        </p:nvCxnSpPr>
        <p:spPr>
          <a:xfrm flipH="1" flipV="1">
            <a:off x="2819400" y="2819400"/>
            <a:ext cx="4591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9" idx="0"/>
          </p:cNvCxnSpPr>
          <p:nvPr/>
        </p:nvCxnSpPr>
        <p:spPr>
          <a:xfrm flipH="1" flipV="1">
            <a:off x="3276600" y="2438400"/>
            <a:ext cx="190500" cy="533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7"/>
          </p:cNvCxnSpPr>
          <p:nvPr/>
        </p:nvCxnSpPr>
        <p:spPr>
          <a:xfrm flipV="1">
            <a:off x="3655685" y="2590800"/>
            <a:ext cx="230515" cy="4591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2819400" y="3352800"/>
            <a:ext cx="457201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200400" y="2971800"/>
            <a:ext cx="533400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cxnSp>
        <p:nvCxnSpPr>
          <p:cNvPr id="69" name="Straight Connector 68"/>
          <p:cNvCxnSpPr>
            <a:endCxn id="14" idx="2"/>
          </p:cNvCxnSpPr>
          <p:nvPr/>
        </p:nvCxnSpPr>
        <p:spPr>
          <a:xfrm flipV="1">
            <a:off x="4495800" y="3771900"/>
            <a:ext cx="304800" cy="381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3333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 flipV="1">
            <a:off x="3962400" y="3352800"/>
            <a:ext cx="152400" cy="685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3429000" y="3505200"/>
            <a:ext cx="419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200400" y="3962400"/>
            <a:ext cx="6096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Coalescing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 does no harm if:</a:t>
            </a:r>
          </a:p>
          <a:p>
            <a:pPr lvl="1"/>
            <a:r>
              <a:rPr lang="en-US" sz="2000" dirty="0" err="1"/>
              <a:t>foreach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neighbor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/>
              <a:t> of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, either: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>
                <a:solidFill>
                  <a:srgbClr val="FF0066"/>
                </a:solidFill>
              </a:rPr>
              <a:t> degree of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>
                <a:solidFill>
                  <a:srgbClr val="FF0066"/>
                </a:solidFill>
              </a:rPr>
              <a:t> is &lt;N</a:t>
            </a:r>
            <a:r>
              <a:rPr lang="en-US" sz="2000" dirty="0"/>
              <a:t>, or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>
                <a:solidFill>
                  <a:srgbClr val="FF0066"/>
                </a:solidFill>
                <a:latin typeface="+mj-lt"/>
                <a:cs typeface="Courier New"/>
              </a:rPr>
              <a:t>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>
                <a:solidFill>
                  <a:srgbClr val="FF0066"/>
                </a:solidFill>
              </a:rPr>
              <a:t> interferes with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</a:p>
          <a:p>
            <a:pPr marL="457200"/>
            <a:endParaRPr lang="en-US" sz="2000" dirty="0">
              <a:solidFill>
                <a:srgbClr val="000000"/>
              </a:solidFill>
              <a:latin typeface="+mn-lt"/>
              <a:cs typeface="Courier New"/>
            </a:endParaRPr>
          </a:p>
          <a:p>
            <a:pPr marL="457200"/>
            <a:r>
              <a:rPr lang="en-US" sz="2000" u="sng" dirty="0">
                <a:solidFill>
                  <a:srgbClr val="000000"/>
                </a:solidFill>
                <a:latin typeface="+mn-lt"/>
                <a:cs typeface="Courier New"/>
              </a:rPr>
              <a:t>Example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 New"/>
              </a:rPr>
              <a:t>: (</a:t>
            </a:r>
            <a:r>
              <a:rPr lang="en-US" sz="2000" dirty="0">
                <a:solidFill>
                  <a:srgbClr val="0000FF"/>
                </a:solidFill>
                <a:latin typeface="+mn-lt"/>
                <a:cs typeface="Courier New"/>
              </a:rPr>
              <a:t>N=2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 New"/>
              </a:rPr>
              <a:t>)</a:t>
            </a:r>
          </a:p>
          <a:p>
            <a:pPr marL="857250" lvl="1"/>
            <a:endParaRPr lang="en-US" sz="2000" dirty="0">
              <a:solidFill>
                <a:srgbClr val="000000"/>
              </a:solidFill>
              <a:latin typeface="+mn-lt"/>
              <a:cs typeface="Courier New"/>
            </a:endParaRP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05400" y="3200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4648200" y="3886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0" idx="5"/>
            <a:endCxn id="14" idx="1"/>
          </p:cNvCxnSpPr>
          <p:nvPr/>
        </p:nvCxnSpPr>
        <p:spPr>
          <a:xfrm>
            <a:off x="5103485" y="4341485"/>
            <a:ext cx="2324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8" idx="3"/>
          </p:cNvCxnSpPr>
          <p:nvPr/>
        </p:nvCxnSpPr>
        <p:spPr>
          <a:xfrm flipV="1">
            <a:off x="4914900" y="3655685"/>
            <a:ext cx="2686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257800" y="4419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cxnSp>
        <p:nvCxnSpPr>
          <p:cNvPr id="16" name="Straight Connector 15"/>
          <p:cNvCxnSpPr>
            <a:stCxn id="10" idx="2"/>
            <a:endCxn id="9" idx="6"/>
          </p:cNvCxnSpPr>
          <p:nvPr/>
        </p:nvCxnSpPr>
        <p:spPr>
          <a:xfrm flipH="1">
            <a:off x="4191000" y="41529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38600" y="4341485"/>
            <a:ext cx="1543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" idx="4"/>
          </p:cNvCxnSpPr>
          <p:nvPr/>
        </p:nvCxnSpPr>
        <p:spPr>
          <a:xfrm>
            <a:off x="3924300" y="4419600"/>
            <a:ext cx="38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581401" y="4267200"/>
            <a:ext cx="304799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</p:cNvCxnSpPr>
          <p:nvPr/>
        </p:nvCxnSpPr>
        <p:spPr>
          <a:xfrm flipH="1">
            <a:off x="3276600" y="4152900"/>
            <a:ext cx="381000" cy="1143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" idx="1"/>
          </p:cNvCxnSpPr>
          <p:nvPr/>
        </p:nvCxnSpPr>
        <p:spPr>
          <a:xfrm flipH="1" flipV="1">
            <a:off x="3276600" y="3733800"/>
            <a:ext cx="4591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9" idx="0"/>
          </p:cNvCxnSpPr>
          <p:nvPr/>
        </p:nvCxnSpPr>
        <p:spPr>
          <a:xfrm flipH="1" flipV="1">
            <a:off x="3733800" y="3352800"/>
            <a:ext cx="190500" cy="533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7"/>
          </p:cNvCxnSpPr>
          <p:nvPr/>
        </p:nvCxnSpPr>
        <p:spPr>
          <a:xfrm flipV="1">
            <a:off x="4112885" y="3505200"/>
            <a:ext cx="230515" cy="4591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276600" y="4267200"/>
            <a:ext cx="457201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657600" y="3886200"/>
            <a:ext cx="533400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cxnSp>
        <p:nvCxnSpPr>
          <p:cNvPr id="69" name="Straight Connector 68"/>
          <p:cNvCxnSpPr>
            <a:stCxn id="9" idx="5"/>
            <a:endCxn id="14" idx="2"/>
          </p:cNvCxnSpPr>
          <p:nvPr/>
        </p:nvCxnSpPr>
        <p:spPr>
          <a:xfrm>
            <a:off x="4112885" y="4341485"/>
            <a:ext cx="1144915" cy="3448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39126" y="2371022"/>
            <a:ext cx="4774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cs typeface="Courier New"/>
                <a:sym typeface="Wingdings"/>
              </a:rPr>
              <a:t> 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similar to Briggs: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T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 will be pushed before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X/Y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23084" y="2735592"/>
            <a:ext cx="455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cs typeface="Courier New"/>
                <a:sym typeface="Wingdings"/>
              </a:rPr>
              <a:t> hence 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no change compared with coloring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105400" y="3200400"/>
            <a:ext cx="533400" cy="533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33" name="Oval 32"/>
          <p:cNvSpPr/>
          <p:nvPr/>
        </p:nvSpPr>
        <p:spPr>
          <a:xfrm>
            <a:off x="5257800" y="4419600"/>
            <a:ext cx="533400" cy="533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6507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1" grpId="0"/>
      <p:bldP spid="32" grpId="0" animBg="1"/>
      <p:bldP spid="32" grpId="1" animBg="1"/>
      <p:bldP spid="3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>
                <a:solidFill>
                  <a:srgbClr val="0000FF"/>
                </a:solidFill>
              </a:rPr>
              <a:t>Coalescing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can enable register allocation to </a:t>
            </a:r>
            <a:r>
              <a:rPr lang="en-US" dirty="0">
                <a:solidFill>
                  <a:srgbClr val="0000FF"/>
                </a:solidFill>
              </a:rPr>
              <a:t>eliminate copy instructions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if both source and target of copy can be allocated to the same register</a:t>
            </a:r>
          </a:p>
          <a:p>
            <a:r>
              <a:rPr lang="en-US" dirty="0">
                <a:solidFill>
                  <a:srgbClr val="000000"/>
                </a:solidFill>
              </a:rPr>
              <a:t>However, coalescing must be applied with care to </a:t>
            </a:r>
            <a:r>
              <a:rPr lang="en-US" dirty="0">
                <a:solidFill>
                  <a:srgbClr val="0000FF"/>
                </a:solidFill>
              </a:rPr>
              <a:t>avoid causing register spilling</a:t>
            </a:r>
          </a:p>
          <a:p>
            <a:r>
              <a:rPr lang="en-US" dirty="0"/>
              <a:t>Augment the interference graph: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dotted lines</a:t>
            </a:r>
            <a:r>
              <a:rPr lang="en-US" dirty="0"/>
              <a:t> for coalescing candidate edges</a:t>
            </a:r>
          </a:p>
          <a:p>
            <a:pPr lvl="1"/>
            <a:r>
              <a:rPr lang="en-US" dirty="0"/>
              <a:t>try to allocate to same register, unless this may cause spilling</a:t>
            </a:r>
          </a:p>
          <a:p>
            <a:r>
              <a:rPr lang="en-US" u="sng" dirty="0">
                <a:solidFill>
                  <a:srgbClr val="0000FF"/>
                </a:solidFill>
              </a:rPr>
              <a:t>Coalescing 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simply based upon </a:t>
            </a:r>
            <a:r>
              <a:rPr lang="en-US" dirty="0">
                <a:solidFill>
                  <a:srgbClr val="0000FF"/>
                </a:solidFill>
              </a:rPr>
              <a:t>degree of coalescing candidate nodes</a:t>
            </a:r>
            <a:r>
              <a:rPr lang="en-US" dirty="0"/>
              <a:t> (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Briggs’s algorithm</a:t>
            </a:r>
          </a:p>
          <a:p>
            <a:pPr lvl="2"/>
            <a:r>
              <a:rPr lang="en-US" dirty="0"/>
              <a:t>look at </a:t>
            </a:r>
            <a:r>
              <a:rPr lang="en-US" dirty="0">
                <a:solidFill>
                  <a:srgbClr val="0000FF"/>
                </a:solidFill>
              </a:rPr>
              <a:t>degree of neighboring nodes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FF0066"/>
                </a:solidFill>
              </a:rPr>
              <a:t>George’s algorithm</a:t>
            </a:r>
          </a:p>
          <a:p>
            <a:pPr lvl="2"/>
            <a:r>
              <a:rPr lang="en-US" dirty="0"/>
              <a:t>asymmetrical: </a:t>
            </a:r>
            <a:r>
              <a:rPr lang="en-US" dirty="0">
                <a:solidFill>
                  <a:srgbClr val="0000FF"/>
                </a:solidFill>
              </a:rPr>
              <a:t>look at neighbors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  <a:cs typeface="Courier New"/>
              </a:rPr>
              <a:t>(degree and interference with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304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Allocation &amp; Coalescing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9272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Assignment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32718" y="2362200"/>
            <a:ext cx="1367682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A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B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7733" y="2362200"/>
            <a:ext cx="1893467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C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A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C + 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3371" y="3752671"/>
            <a:ext cx="1762021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    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869621" y="3147910"/>
            <a:ext cx="251698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033576" y="2941780"/>
            <a:ext cx="251698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93371" y="1524000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…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A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884148" y="1771965"/>
            <a:ext cx="222647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048101" y="1565833"/>
            <a:ext cx="222647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EBD3E3C-CAB3-4021-AB7B-9DFAB5928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605474"/>
            <a:ext cx="8915400" cy="164292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Find an assignment (no spilling) with only 2 registers</a:t>
            </a:r>
          </a:p>
          <a:p>
            <a:pPr lvl="1"/>
            <a:r>
              <a:rPr lang="en-US" sz="2400" dirty="0">
                <a:solidFill>
                  <a:srgbClr val="009900"/>
                </a:solidFill>
              </a:rPr>
              <a:t>A and D in one register, B and C in another one</a:t>
            </a:r>
          </a:p>
          <a:p>
            <a:r>
              <a:rPr lang="en-US" sz="2800" dirty="0"/>
              <a:t>What assumptions?</a:t>
            </a:r>
          </a:p>
          <a:p>
            <a:pPr lvl="1"/>
            <a:r>
              <a:rPr lang="en-US" sz="2400" dirty="0">
                <a:solidFill>
                  <a:srgbClr val="009900"/>
                </a:solidFill>
              </a:rPr>
              <a:t>After assignment, no use of A &amp; (and only one of B and C used)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FC4BA80-1D4D-48E6-817E-D0B1F88ADA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2919554"/>
            <a:ext cx="1447313" cy="1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5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600" dirty="0"/>
              <a:t>An Abstraction for Allocation &amp;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Intuitively</a:t>
            </a:r>
          </a:p>
          <a:p>
            <a:pPr lvl="1"/>
            <a:r>
              <a:rPr lang="en-US" dirty="0"/>
              <a:t>Two pseudo-registers </a:t>
            </a:r>
            <a:r>
              <a:rPr lang="en-US" b="1" dirty="0">
                <a:solidFill>
                  <a:srgbClr val="FF3399"/>
                </a:solidFill>
              </a:rPr>
              <a:t>interfere</a:t>
            </a:r>
            <a:r>
              <a:rPr lang="en-US" dirty="0"/>
              <a:t> if at some point in the program they cannot both occupy the same register. 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FF3399"/>
                </a:solidFill>
              </a:rPr>
              <a:t>Interference graph</a:t>
            </a:r>
            <a:r>
              <a:rPr lang="en-US" dirty="0"/>
              <a:t>: an </a:t>
            </a:r>
            <a:r>
              <a:rPr lang="en-US" dirty="0">
                <a:solidFill>
                  <a:srgbClr val="0000FF"/>
                </a:solidFill>
              </a:rPr>
              <a:t>undirected</a:t>
            </a:r>
            <a:r>
              <a:rPr lang="en-US" dirty="0"/>
              <a:t> graph, where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nodes</a:t>
            </a:r>
            <a:r>
              <a:rPr lang="en-US" dirty="0"/>
              <a:t> = </a:t>
            </a:r>
            <a:r>
              <a:rPr lang="en-US" dirty="0">
                <a:solidFill>
                  <a:srgbClr val="0000FF"/>
                </a:solidFill>
              </a:rPr>
              <a:t>pseudo-registers</a:t>
            </a:r>
          </a:p>
          <a:p>
            <a:pPr lvl="1"/>
            <a:r>
              <a:rPr lang="en-US" dirty="0"/>
              <a:t>there is an </a:t>
            </a:r>
            <a:r>
              <a:rPr lang="en-US" dirty="0">
                <a:solidFill>
                  <a:srgbClr val="FF3399"/>
                </a:solidFill>
              </a:rPr>
              <a:t>edge</a:t>
            </a:r>
            <a:r>
              <a:rPr lang="en-US" dirty="0"/>
              <a:t> between two nodes </a:t>
            </a:r>
            <a:r>
              <a:rPr lang="en-US" dirty="0">
                <a:solidFill>
                  <a:srgbClr val="0000FF"/>
                </a:solidFill>
              </a:rPr>
              <a:t>if their corresponding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pseudo-registers interfere</a:t>
            </a:r>
          </a:p>
          <a:p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What is not represented</a:t>
            </a:r>
          </a:p>
          <a:p>
            <a:pPr lvl="1"/>
            <a:r>
              <a:rPr lang="en-US" dirty="0"/>
              <a:t>Extent of the interference between </a:t>
            </a:r>
          </a:p>
          <a:p>
            <a:pPr marL="457200" lvl="1" indent="0">
              <a:buNone/>
            </a:pPr>
            <a:r>
              <a:rPr lang="en-US" dirty="0"/>
              <a:t>    uses of different variables</a:t>
            </a:r>
          </a:p>
          <a:p>
            <a:pPr lvl="1"/>
            <a:r>
              <a:rPr lang="en-US" dirty="0"/>
              <a:t>Where in the program is the interference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A1894A-CC0F-4684-B153-F9069F728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143" y="4459518"/>
            <a:ext cx="1905713" cy="166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9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Allocation and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graph is  </a:t>
            </a:r>
            <a:r>
              <a:rPr lang="en-US" b="1" dirty="0">
                <a:solidFill>
                  <a:srgbClr val="FF3399"/>
                </a:solidFill>
              </a:rPr>
              <a:t>n-colorable</a:t>
            </a:r>
            <a:r>
              <a:rPr lang="en-US" dirty="0"/>
              <a:t> if:</a:t>
            </a:r>
          </a:p>
          <a:p>
            <a:pPr lvl="1"/>
            <a:r>
              <a:rPr lang="en-US" dirty="0"/>
              <a:t>every node in the graph can be colored with one of the n colors such that two adjacent nodes do not have the same color.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Assigning n register (without spilling) = Coloring with n colors</a:t>
            </a:r>
          </a:p>
          <a:p>
            <a:pPr lvl="1"/>
            <a:r>
              <a:rPr lang="en-US" dirty="0"/>
              <a:t>assign a node to a register (color) such that no two adjacent nodes are assigned same registers (colors)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Is spilling necessary? = Is the graph n-colorable?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determine if a graph is n-colorable is </a:t>
            </a:r>
            <a:r>
              <a:rPr lang="en-US" dirty="0">
                <a:solidFill>
                  <a:srgbClr val="0000FF"/>
                </a:solidFill>
              </a:rPr>
              <a:t>NP-complete, for n&gt;2</a:t>
            </a:r>
          </a:p>
          <a:p>
            <a:pPr lvl="1"/>
            <a:r>
              <a:rPr lang="en-US" dirty="0"/>
              <a:t>Too expensive </a:t>
            </a:r>
          </a:p>
          <a:p>
            <a:pPr lvl="1"/>
            <a:r>
              <a:rPr lang="en-US" dirty="0"/>
              <a:t>Heuristics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Step 1. Build an interference graph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refining notion of a node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finding the edges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Step 2. Coloring</a:t>
            </a:r>
          </a:p>
          <a:p>
            <a:pPr lvl="1"/>
            <a:r>
              <a:rPr lang="en-US" dirty="0"/>
              <a:t>use heuristics to try to find an n-coloring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Success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colorable and we have an assignment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>
                <a:solidFill>
                  <a:srgbClr val="FF3399"/>
                </a:solidFill>
              </a:rPr>
              <a:t>Failure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graph not colorable, or </a:t>
            </a:r>
          </a:p>
          <a:p>
            <a:pPr lvl="3"/>
            <a:r>
              <a:rPr lang="en-US" dirty="0"/>
              <a:t>graph is colorable, but it is too expensive to color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3446</Words>
  <Application>Microsoft Office PowerPoint</Application>
  <PresentationFormat>On-screen Show (4:3)</PresentationFormat>
  <Paragraphs>859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56</vt:i4>
      </vt:variant>
    </vt:vector>
  </HeadingPairs>
  <TitlesOfParts>
    <vt:vector size="67" baseType="lpstr">
      <vt:lpstr>Arial</vt:lpstr>
      <vt:lpstr>AvantGarde</vt:lpstr>
      <vt:lpstr>Calibri</vt:lpstr>
      <vt:lpstr>Courier New</vt:lpstr>
      <vt:lpstr>Garamond</vt:lpstr>
      <vt:lpstr>Symbol</vt:lpstr>
      <vt:lpstr>Tahoma</vt:lpstr>
      <vt:lpstr>Wingdings</vt:lpstr>
      <vt:lpstr>SAFARI_Template</vt:lpstr>
      <vt:lpstr>1_Edge</vt:lpstr>
      <vt:lpstr>Office Theme</vt:lpstr>
      <vt:lpstr>CSC D70:  Compiler Optimization Register Allocation</vt:lpstr>
      <vt:lpstr>Announcements </vt:lpstr>
      <vt:lpstr>Register Allocation and Coalescing </vt:lpstr>
      <vt:lpstr>Motivation</vt:lpstr>
      <vt:lpstr>Goals</vt:lpstr>
      <vt:lpstr>Register Assignment Example</vt:lpstr>
      <vt:lpstr>An Abstraction for Allocation &amp; Assignment</vt:lpstr>
      <vt:lpstr>Register Allocation and Coloring</vt:lpstr>
      <vt:lpstr>Algorithm</vt:lpstr>
      <vt:lpstr>Step 1a. Nodes in an Interference Graph</vt:lpstr>
      <vt:lpstr>Live Ranges and Merged Live Ranges</vt:lpstr>
      <vt:lpstr>Example (Revisited)</vt:lpstr>
      <vt:lpstr>Merging Live Ranges</vt:lpstr>
      <vt:lpstr>SSA Revisited: What Happens to  Functions</vt:lpstr>
      <vt:lpstr>Step 1b. Edges of Interference Graph</vt:lpstr>
      <vt:lpstr>Live Range Example 2</vt:lpstr>
      <vt:lpstr>Step 2. Coloring</vt:lpstr>
      <vt:lpstr>Coloring Algorithm</vt:lpstr>
      <vt:lpstr>More details</vt:lpstr>
      <vt:lpstr>What Does Coloring Accomplish?</vt:lpstr>
      <vt:lpstr>Extending Coloring: Design Principles</vt:lpstr>
      <vt:lpstr>Spilling to Memory</vt:lpstr>
      <vt:lpstr>Chaitin: Coloring and Spilling</vt:lpstr>
      <vt:lpstr>Spilling</vt:lpstr>
      <vt:lpstr>Quality of Chaitin’s Algorithm</vt:lpstr>
      <vt:lpstr>Splitting Live Ranges</vt:lpstr>
      <vt:lpstr>Insight</vt:lpstr>
      <vt:lpstr>Examples</vt:lpstr>
      <vt:lpstr>Example 1</vt:lpstr>
      <vt:lpstr>Example 2</vt:lpstr>
      <vt:lpstr>Live Range Splitting</vt:lpstr>
      <vt:lpstr>One Algorithm</vt:lpstr>
      <vt:lpstr>Summary</vt:lpstr>
      <vt:lpstr>CSC D70:  Compiler Optimization Register Coalescing</vt:lpstr>
      <vt:lpstr>Let’s Focus on Copy Instructions</vt:lpstr>
      <vt:lpstr>Example Where Copy Propagation Fails</vt:lpstr>
      <vt:lpstr>Another Example Where the Copy Instruction Remains</vt:lpstr>
      <vt:lpstr>Copy Instructions and Register Allocation</vt:lpstr>
      <vt:lpstr>Simple Example: Without Coalescing</vt:lpstr>
      <vt:lpstr>Example Revisited: With Coalescing</vt:lpstr>
      <vt:lpstr>Should We Coalesce X and Y In This Case?</vt:lpstr>
      <vt:lpstr>Why Coalescing May Be Undesirable</vt:lpstr>
      <vt:lpstr>When to Coalesce</vt:lpstr>
      <vt:lpstr>Representing Coalescing Candidates in the Interference Graph</vt:lpstr>
      <vt:lpstr>How Do We Know When Coalescing Will Not Cause Spilling?</vt:lpstr>
      <vt:lpstr>Simple and Safe Coalescing Algorithm</vt:lpstr>
      <vt:lpstr>What About This Example?</vt:lpstr>
      <vt:lpstr>Another Helpful Insight</vt:lpstr>
      <vt:lpstr>Another Helpful Insight</vt:lpstr>
      <vt:lpstr>Building on This Insight</vt:lpstr>
      <vt:lpstr>Briggs’s Algorithm </vt:lpstr>
      <vt:lpstr>Briggs’s Algorithm </vt:lpstr>
      <vt:lpstr>George’s Algorithm</vt:lpstr>
      <vt:lpstr>George’s Algorithm</vt:lpstr>
      <vt:lpstr>Summary</vt:lpstr>
      <vt:lpstr>CSC D70:  Compiler Optimization Register Allocation &amp; Coalescing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2018-03-08T17:39:28Z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